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Lst>
  <p:sldIdLst>
    <p:sldId id="260" r:id="rId21"/>
    <p:sldId id="312" r:id="rId22"/>
    <p:sldId id="453" r:id="rId23"/>
    <p:sldId id="536" r:id="rId24"/>
    <p:sldId id="497" r:id="rId25"/>
    <p:sldId id="537" r:id="rId26"/>
    <p:sldId id="506" r:id="rId27"/>
    <p:sldId id="538" r:id="rId28"/>
    <p:sldId id="539" r:id="rId29"/>
    <p:sldId id="540" r:id="rId30"/>
    <p:sldId id="541" r:id="rId31"/>
    <p:sldId id="542" r:id="rId32"/>
    <p:sldId id="545" r:id="rId33"/>
    <p:sldId id="546" r:id="rId34"/>
    <p:sldId id="549" r:id="rId35"/>
    <p:sldId id="547" r:id="rId36"/>
    <p:sldId id="550" r:id="rId37"/>
    <p:sldId id="551" r:id="rId38"/>
    <p:sldId id="548" r:id="rId39"/>
    <p:sldId id="552" r:id="rId40"/>
    <p:sldId id="315" r:id="rId41"/>
    <p:sldId id="428" r:id="rId42"/>
    <p:sldId id="310" r:id="rId43"/>
  </p:sldIdLst>
  <p:sldSz cx="9144000" cy="6858000" type="screen4x3"/>
  <p:notesSz cx="6858000" cy="9144000"/>
  <p:custDataLst>
    <p:tags r:id="rId47"/>
  </p:custDataLst>
  <p:defaultTextStyle>
    <a:defPPr>
      <a:defRPr lang="en-US"/>
    </a:defPPr>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24" userDrawn="1">
          <p15:clr>
            <a:srgbClr val="A4A3A4"/>
          </p15:clr>
        </p15:guide>
        <p15:guide id="2" pos="287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00FF99"/>
    <a:srgbClr val="006699"/>
    <a:srgbClr val="9900CC"/>
    <a:srgbClr val="FF5050"/>
    <a:srgbClr val="009900"/>
    <a:srgbClr val="0000FF"/>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39"/>
    <p:restoredTop sz="94580"/>
  </p:normalViewPr>
  <p:slideViewPr>
    <p:cSldViewPr showGuides="1">
      <p:cViewPr>
        <p:scale>
          <a:sx n="75" d="100"/>
          <a:sy n="75" d="100"/>
        </p:scale>
        <p:origin x="-624" y="-330"/>
      </p:cViewPr>
      <p:guideLst>
        <p:guide orient="horz" pos="2124"/>
        <p:guide pos="2879"/>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7" Type="http://schemas.openxmlformats.org/officeDocument/2006/relationships/tags" Target="tags/tag30.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23.xml"/><Relationship Id="rId42" Type="http://schemas.openxmlformats.org/officeDocument/2006/relationships/slide" Target="slides/slide22.xml"/><Relationship Id="rId41" Type="http://schemas.openxmlformats.org/officeDocument/2006/relationships/slide" Target="slides/slide21.xml"/><Relationship Id="rId40" Type="http://schemas.openxmlformats.org/officeDocument/2006/relationships/slide" Target="slides/slide20.xml"/><Relationship Id="rId4" Type="http://schemas.openxmlformats.org/officeDocument/2006/relationships/slideMaster" Target="slideMasters/slideMaster3.xml"/><Relationship Id="rId39" Type="http://schemas.openxmlformats.org/officeDocument/2006/relationships/slide" Target="slides/slide19.xml"/><Relationship Id="rId38" Type="http://schemas.openxmlformats.org/officeDocument/2006/relationships/slide" Target="slides/slide18.xml"/><Relationship Id="rId37" Type="http://schemas.openxmlformats.org/officeDocument/2006/relationships/slide" Target="slides/slide17.xml"/><Relationship Id="rId36" Type="http://schemas.openxmlformats.org/officeDocument/2006/relationships/slide" Target="slides/slide16.xml"/><Relationship Id="rId35" Type="http://schemas.openxmlformats.org/officeDocument/2006/relationships/slide" Target="slides/slide15.xml"/><Relationship Id="rId34" Type="http://schemas.openxmlformats.org/officeDocument/2006/relationships/slide" Target="slides/slide14.xml"/><Relationship Id="rId33" Type="http://schemas.openxmlformats.org/officeDocument/2006/relationships/slide" Target="slides/slide13.xml"/><Relationship Id="rId32" Type="http://schemas.openxmlformats.org/officeDocument/2006/relationships/slide" Target="slides/slide12.xml"/><Relationship Id="rId31" Type="http://schemas.openxmlformats.org/officeDocument/2006/relationships/slide" Target="slides/slide11.xml"/><Relationship Id="rId30" Type="http://schemas.openxmlformats.org/officeDocument/2006/relationships/slide" Target="slides/slide10.xml"/><Relationship Id="rId3" Type="http://schemas.openxmlformats.org/officeDocument/2006/relationships/slideMaster" Target="slideMasters/slideMaster2.xml"/><Relationship Id="rId29" Type="http://schemas.openxmlformats.org/officeDocument/2006/relationships/slide" Target="slides/slide9.xml"/><Relationship Id="rId28" Type="http://schemas.openxmlformats.org/officeDocument/2006/relationships/slide" Target="slides/slide8.xml"/><Relationship Id="rId27" Type="http://schemas.openxmlformats.org/officeDocument/2006/relationships/slide" Target="slides/slide7.xml"/><Relationship Id="rId26" Type="http://schemas.openxmlformats.org/officeDocument/2006/relationships/slide" Target="slides/slide6.xml"/><Relationship Id="rId25" Type="http://schemas.openxmlformats.org/officeDocument/2006/relationships/slide" Target="slides/slide5.xml"/><Relationship Id="rId24" Type="http://schemas.openxmlformats.org/officeDocument/2006/relationships/slide" Target="slides/slide4.xml"/><Relationship Id="rId23" Type="http://schemas.openxmlformats.org/officeDocument/2006/relationships/slide" Target="slides/slide3.xml"/><Relationship Id="rId22" Type="http://schemas.openxmlformats.org/officeDocument/2006/relationships/slide" Target="slides/slide2.xml"/><Relationship Id="rId21" Type="http://schemas.openxmlformats.org/officeDocument/2006/relationships/slide" Target="slides/slide1.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17.xml"/><Relationship Id="rId8" Type="http://schemas.openxmlformats.org/officeDocument/2006/relationships/slideLayout" Target="../slideLayouts/slideLayout116.xml"/><Relationship Id="rId7" Type="http://schemas.openxmlformats.org/officeDocument/2006/relationships/slideLayout" Target="../slideLayouts/slideLayout115.xml"/><Relationship Id="rId6" Type="http://schemas.openxmlformats.org/officeDocument/2006/relationships/slideLayout" Target="../slideLayouts/slideLayout114.xml"/><Relationship Id="rId5" Type="http://schemas.openxmlformats.org/officeDocument/2006/relationships/slideLayout" Target="../slideLayouts/slideLayout113.xml"/><Relationship Id="rId4" Type="http://schemas.openxmlformats.org/officeDocument/2006/relationships/slideLayout" Target="../slideLayouts/slideLayout112.xml"/><Relationship Id="rId3" Type="http://schemas.openxmlformats.org/officeDocument/2006/relationships/slideLayout" Target="../slideLayouts/slideLayout111.xml"/><Relationship Id="rId2" Type="http://schemas.openxmlformats.org/officeDocument/2006/relationships/slideLayout" Target="../slideLayouts/slideLayout110.xml"/><Relationship Id="rId15" Type="http://schemas.openxmlformats.org/officeDocument/2006/relationships/theme" Target="../theme/theme10.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20.xml"/><Relationship Id="rId11" Type="http://schemas.openxmlformats.org/officeDocument/2006/relationships/slideLayout" Target="../slideLayouts/slideLayout119.xml"/><Relationship Id="rId10" Type="http://schemas.openxmlformats.org/officeDocument/2006/relationships/slideLayout" Target="../slideLayouts/slideLayout118.xml"/><Relationship Id="rId1"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29.xml"/><Relationship Id="rId8" Type="http://schemas.openxmlformats.org/officeDocument/2006/relationships/slideLayout" Target="../slideLayouts/slideLayout128.xml"/><Relationship Id="rId7" Type="http://schemas.openxmlformats.org/officeDocument/2006/relationships/slideLayout" Target="../slideLayouts/slideLayout127.xml"/><Relationship Id="rId6" Type="http://schemas.openxmlformats.org/officeDocument/2006/relationships/slideLayout" Target="../slideLayouts/slideLayout126.xml"/><Relationship Id="rId5" Type="http://schemas.openxmlformats.org/officeDocument/2006/relationships/slideLayout" Target="../slideLayouts/slideLayout125.xml"/><Relationship Id="rId4" Type="http://schemas.openxmlformats.org/officeDocument/2006/relationships/slideLayout" Target="../slideLayouts/slideLayout124.xml"/><Relationship Id="rId3" Type="http://schemas.openxmlformats.org/officeDocument/2006/relationships/slideLayout" Target="../slideLayouts/slideLayout123.xml"/><Relationship Id="rId2" Type="http://schemas.openxmlformats.org/officeDocument/2006/relationships/slideLayout" Target="../slideLayouts/slideLayout122.xml"/><Relationship Id="rId15" Type="http://schemas.openxmlformats.org/officeDocument/2006/relationships/theme" Target="../theme/theme11.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32.xml"/><Relationship Id="rId11" Type="http://schemas.openxmlformats.org/officeDocument/2006/relationships/slideLayout" Target="../slideLayouts/slideLayout131.xml"/><Relationship Id="rId10" Type="http://schemas.openxmlformats.org/officeDocument/2006/relationships/slideLayout" Target="../slideLayouts/slideLayout130.xml"/><Relationship Id="rId1"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41.xml"/><Relationship Id="rId8" Type="http://schemas.openxmlformats.org/officeDocument/2006/relationships/slideLayout" Target="../slideLayouts/slideLayout140.xml"/><Relationship Id="rId7" Type="http://schemas.openxmlformats.org/officeDocument/2006/relationships/slideLayout" Target="../slideLayouts/slideLayout139.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 Id="rId3" Type="http://schemas.openxmlformats.org/officeDocument/2006/relationships/slideLayout" Target="../slideLayouts/slideLayout135.xml"/><Relationship Id="rId2" Type="http://schemas.openxmlformats.org/officeDocument/2006/relationships/slideLayout" Target="../slideLayouts/slideLayout134.xml"/><Relationship Id="rId15" Type="http://schemas.openxmlformats.org/officeDocument/2006/relationships/theme" Target="../theme/theme12.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44.xml"/><Relationship Id="rId11" Type="http://schemas.openxmlformats.org/officeDocument/2006/relationships/slideLayout" Target="../slideLayouts/slideLayout143.xml"/><Relationship Id="rId10" Type="http://schemas.openxmlformats.org/officeDocument/2006/relationships/slideLayout" Target="../slideLayouts/slideLayout142.xml"/><Relationship Id="rId1" Type="http://schemas.openxmlformats.org/officeDocument/2006/relationships/slideLayout" Target="../slideLayouts/slideLayout133.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53.xml"/><Relationship Id="rId8" Type="http://schemas.openxmlformats.org/officeDocument/2006/relationships/slideLayout" Target="../slideLayouts/slideLayout152.xml"/><Relationship Id="rId7" Type="http://schemas.openxmlformats.org/officeDocument/2006/relationships/slideLayout" Target="../slideLayouts/slideLayout151.xml"/><Relationship Id="rId6" Type="http://schemas.openxmlformats.org/officeDocument/2006/relationships/slideLayout" Target="../slideLayouts/slideLayout150.xml"/><Relationship Id="rId5" Type="http://schemas.openxmlformats.org/officeDocument/2006/relationships/slideLayout" Target="../slideLayouts/slideLayout149.xml"/><Relationship Id="rId4" Type="http://schemas.openxmlformats.org/officeDocument/2006/relationships/slideLayout" Target="../slideLayouts/slideLayout148.xml"/><Relationship Id="rId3" Type="http://schemas.openxmlformats.org/officeDocument/2006/relationships/slideLayout" Target="../slideLayouts/slideLayout147.xml"/><Relationship Id="rId2" Type="http://schemas.openxmlformats.org/officeDocument/2006/relationships/slideLayout" Target="../slideLayouts/slideLayout146.xml"/><Relationship Id="rId15" Type="http://schemas.openxmlformats.org/officeDocument/2006/relationships/theme" Target="../theme/theme13.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56.xml"/><Relationship Id="rId11" Type="http://schemas.openxmlformats.org/officeDocument/2006/relationships/slideLayout" Target="../slideLayouts/slideLayout155.xml"/><Relationship Id="rId10" Type="http://schemas.openxmlformats.org/officeDocument/2006/relationships/slideLayout" Target="../slideLayouts/slideLayout154.xml"/><Relationship Id="rId1" Type="http://schemas.openxmlformats.org/officeDocument/2006/relationships/slideLayout" Target="../slideLayouts/slideLayout145.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65.xml"/><Relationship Id="rId8" Type="http://schemas.openxmlformats.org/officeDocument/2006/relationships/slideLayout" Target="../slideLayouts/slideLayout164.xml"/><Relationship Id="rId7" Type="http://schemas.openxmlformats.org/officeDocument/2006/relationships/slideLayout" Target="../slideLayouts/slideLayout163.xml"/><Relationship Id="rId6" Type="http://schemas.openxmlformats.org/officeDocument/2006/relationships/slideLayout" Target="../slideLayouts/slideLayout162.xml"/><Relationship Id="rId5" Type="http://schemas.openxmlformats.org/officeDocument/2006/relationships/slideLayout" Target="../slideLayouts/slideLayout161.xml"/><Relationship Id="rId4" Type="http://schemas.openxmlformats.org/officeDocument/2006/relationships/slideLayout" Target="../slideLayouts/slideLayout160.xml"/><Relationship Id="rId3" Type="http://schemas.openxmlformats.org/officeDocument/2006/relationships/slideLayout" Target="../slideLayouts/slideLayout159.xml"/><Relationship Id="rId2" Type="http://schemas.openxmlformats.org/officeDocument/2006/relationships/slideLayout" Target="../slideLayouts/slideLayout158.xml"/><Relationship Id="rId15" Type="http://schemas.openxmlformats.org/officeDocument/2006/relationships/theme" Target="../theme/theme14.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68.xml"/><Relationship Id="rId11" Type="http://schemas.openxmlformats.org/officeDocument/2006/relationships/slideLayout" Target="../slideLayouts/slideLayout167.xml"/><Relationship Id="rId10" Type="http://schemas.openxmlformats.org/officeDocument/2006/relationships/slideLayout" Target="../slideLayouts/slideLayout166.xml"/><Relationship Id="rId1" Type="http://schemas.openxmlformats.org/officeDocument/2006/relationships/slideLayout" Target="../slideLayouts/slideLayout157.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77.xml"/><Relationship Id="rId8" Type="http://schemas.openxmlformats.org/officeDocument/2006/relationships/slideLayout" Target="../slideLayouts/slideLayout176.xml"/><Relationship Id="rId7" Type="http://schemas.openxmlformats.org/officeDocument/2006/relationships/slideLayout" Target="../slideLayouts/slideLayout175.xml"/><Relationship Id="rId6" Type="http://schemas.openxmlformats.org/officeDocument/2006/relationships/slideLayout" Target="../slideLayouts/slideLayout174.xml"/><Relationship Id="rId5" Type="http://schemas.openxmlformats.org/officeDocument/2006/relationships/slideLayout" Target="../slideLayouts/slideLayout173.xml"/><Relationship Id="rId4" Type="http://schemas.openxmlformats.org/officeDocument/2006/relationships/slideLayout" Target="../slideLayouts/slideLayout172.xml"/><Relationship Id="rId3" Type="http://schemas.openxmlformats.org/officeDocument/2006/relationships/slideLayout" Target="../slideLayouts/slideLayout171.xml"/><Relationship Id="rId2" Type="http://schemas.openxmlformats.org/officeDocument/2006/relationships/slideLayout" Target="../slideLayouts/slideLayout170.xml"/><Relationship Id="rId15" Type="http://schemas.openxmlformats.org/officeDocument/2006/relationships/theme" Target="../theme/theme15.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80.xml"/><Relationship Id="rId11" Type="http://schemas.openxmlformats.org/officeDocument/2006/relationships/slideLayout" Target="../slideLayouts/slideLayout179.xml"/><Relationship Id="rId10" Type="http://schemas.openxmlformats.org/officeDocument/2006/relationships/slideLayout" Target="../slideLayouts/slideLayout178.xml"/><Relationship Id="rId1" Type="http://schemas.openxmlformats.org/officeDocument/2006/relationships/slideLayout" Target="../slideLayouts/slideLayout169.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89.xml"/><Relationship Id="rId8" Type="http://schemas.openxmlformats.org/officeDocument/2006/relationships/slideLayout" Target="../slideLayouts/slideLayout188.xml"/><Relationship Id="rId7" Type="http://schemas.openxmlformats.org/officeDocument/2006/relationships/slideLayout" Target="../slideLayouts/slideLayout187.xml"/><Relationship Id="rId6" Type="http://schemas.openxmlformats.org/officeDocument/2006/relationships/slideLayout" Target="../slideLayouts/slideLayout186.xml"/><Relationship Id="rId5" Type="http://schemas.openxmlformats.org/officeDocument/2006/relationships/slideLayout" Target="../slideLayouts/slideLayout185.xml"/><Relationship Id="rId4" Type="http://schemas.openxmlformats.org/officeDocument/2006/relationships/slideLayout" Target="../slideLayouts/slideLayout184.xml"/><Relationship Id="rId3" Type="http://schemas.openxmlformats.org/officeDocument/2006/relationships/slideLayout" Target="../slideLayouts/slideLayout183.xml"/><Relationship Id="rId2" Type="http://schemas.openxmlformats.org/officeDocument/2006/relationships/slideLayout" Target="../slideLayouts/slideLayout182.xml"/><Relationship Id="rId15" Type="http://schemas.openxmlformats.org/officeDocument/2006/relationships/theme" Target="../theme/theme16.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92.xml"/><Relationship Id="rId11" Type="http://schemas.openxmlformats.org/officeDocument/2006/relationships/slideLayout" Target="../slideLayouts/slideLayout191.xml"/><Relationship Id="rId10" Type="http://schemas.openxmlformats.org/officeDocument/2006/relationships/slideLayout" Target="../slideLayouts/slideLayout190.xml"/><Relationship Id="rId1" Type="http://schemas.openxmlformats.org/officeDocument/2006/relationships/slideLayout" Target="../slideLayouts/slideLayout181.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01.xml"/><Relationship Id="rId8" Type="http://schemas.openxmlformats.org/officeDocument/2006/relationships/slideLayout" Target="../slideLayouts/slideLayout200.xml"/><Relationship Id="rId7" Type="http://schemas.openxmlformats.org/officeDocument/2006/relationships/slideLayout" Target="../slideLayouts/slideLayout199.xml"/><Relationship Id="rId6" Type="http://schemas.openxmlformats.org/officeDocument/2006/relationships/slideLayout" Target="../slideLayouts/slideLayout198.xml"/><Relationship Id="rId5" Type="http://schemas.openxmlformats.org/officeDocument/2006/relationships/slideLayout" Target="../slideLayouts/slideLayout197.xml"/><Relationship Id="rId4" Type="http://schemas.openxmlformats.org/officeDocument/2006/relationships/slideLayout" Target="../slideLayouts/slideLayout196.xml"/><Relationship Id="rId3" Type="http://schemas.openxmlformats.org/officeDocument/2006/relationships/slideLayout" Target="../slideLayouts/slideLayout195.xml"/><Relationship Id="rId2" Type="http://schemas.openxmlformats.org/officeDocument/2006/relationships/slideLayout" Target="../slideLayouts/slideLayout194.xml"/><Relationship Id="rId15" Type="http://schemas.openxmlformats.org/officeDocument/2006/relationships/theme" Target="../theme/theme17.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04.xml"/><Relationship Id="rId11" Type="http://schemas.openxmlformats.org/officeDocument/2006/relationships/slideLayout" Target="../slideLayouts/slideLayout203.xml"/><Relationship Id="rId10" Type="http://schemas.openxmlformats.org/officeDocument/2006/relationships/slideLayout" Target="../slideLayouts/slideLayout202.xml"/><Relationship Id="rId1" Type="http://schemas.openxmlformats.org/officeDocument/2006/relationships/slideLayout" Target="../slideLayouts/slideLayout193.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13.xml"/><Relationship Id="rId8" Type="http://schemas.openxmlformats.org/officeDocument/2006/relationships/slideLayout" Target="../slideLayouts/slideLayout212.xml"/><Relationship Id="rId7" Type="http://schemas.openxmlformats.org/officeDocument/2006/relationships/slideLayout" Target="../slideLayouts/slideLayout211.xml"/><Relationship Id="rId6" Type="http://schemas.openxmlformats.org/officeDocument/2006/relationships/slideLayout" Target="../slideLayouts/slideLayout210.xml"/><Relationship Id="rId5" Type="http://schemas.openxmlformats.org/officeDocument/2006/relationships/slideLayout" Target="../slideLayouts/slideLayout209.xml"/><Relationship Id="rId4" Type="http://schemas.openxmlformats.org/officeDocument/2006/relationships/slideLayout" Target="../slideLayouts/slideLayout208.xml"/><Relationship Id="rId3" Type="http://schemas.openxmlformats.org/officeDocument/2006/relationships/slideLayout" Target="../slideLayouts/slideLayout207.xml"/><Relationship Id="rId2" Type="http://schemas.openxmlformats.org/officeDocument/2006/relationships/slideLayout" Target="../slideLayouts/slideLayout206.xml"/><Relationship Id="rId15" Type="http://schemas.openxmlformats.org/officeDocument/2006/relationships/theme" Target="../theme/theme18.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16.xml"/><Relationship Id="rId11" Type="http://schemas.openxmlformats.org/officeDocument/2006/relationships/slideLayout" Target="../slideLayouts/slideLayout215.xml"/><Relationship Id="rId10" Type="http://schemas.openxmlformats.org/officeDocument/2006/relationships/slideLayout" Target="../slideLayouts/slideLayout214.xml"/><Relationship Id="rId1" Type="http://schemas.openxmlformats.org/officeDocument/2006/relationships/slideLayout" Target="../slideLayouts/slideLayout205.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25.xml"/><Relationship Id="rId8" Type="http://schemas.openxmlformats.org/officeDocument/2006/relationships/slideLayout" Target="../slideLayouts/slideLayout224.xml"/><Relationship Id="rId7" Type="http://schemas.openxmlformats.org/officeDocument/2006/relationships/slideLayout" Target="../slideLayouts/slideLayout223.xml"/><Relationship Id="rId6" Type="http://schemas.openxmlformats.org/officeDocument/2006/relationships/slideLayout" Target="../slideLayouts/slideLayout222.xml"/><Relationship Id="rId5" Type="http://schemas.openxmlformats.org/officeDocument/2006/relationships/slideLayout" Target="../slideLayouts/slideLayout221.xml"/><Relationship Id="rId4" Type="http://schemas.openxmlformats.org/officeDocument/2006/relationships/slideLayout" Target="../slideLayouts/slideLayout220.xml"/><Relationship Id="rId3" Type="http://schemas.openxmlformats.org/officeDocument/2006/relationships/slideLayout" Target="../slideLayouts/slideLayout219.xml"/><Relationship Id="rId2" Type="http://schemas.openxmlformats.org/officeDocument/2006/relationships/slideLayout" Target="../slideLayouts/slideLayout218.xml"/><Relationship Id="rId15" Type="http://schemas.openxmlformats.org/officeDocument/2006/relationships/theme" Target="../theme/theme19.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28.xml"/><Relationship Id="rId11" Type="http://schemas.openxmlformats.org/officeDocument/2006/relationships/slideLayout" Target="../slideLayouts/slideLayout227.xml"/><Relationship Id="rId10" Type="http://schemas.openxmlformats.org/officeDocument/2006/relationships/slideLayout" Target="../slideLayouts/slideLayout226.xml"/><Relationship Id="rId1" Type="http://schemas.openxmlformats.org/officeDocument/2006/relationships/slideLayout" Target="../slideLayouts/slideLayout217.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5" Type="http://schemas.openxmlformats.org/officeDocument/2006/relationships/theme" Target="../theme/theme2.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5" Type="http://schemas.openxmlformats.org/officeDocument/2006/relationships/theme" Target="../theme/theme3.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5" Type="http://schemas.openxmlformats.org/officeDocument/2006/relationships/theme" Target="../theme/theme4.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5" Type="http://schemas.openxmlformats.org/officeDocument/2006/relationships/theme" Target="../theme/theme5.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5" Type="http://schemas.openxmlformats.org/officeDocument/2006/relationships/theme" Target="../theme/theme6.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72.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1.xml"/><Relationship Id="rId8" Type="http://schemas.openxmlformats.org/officeDocument/2006/relationships/slideLayout" Target="../slideLayouts/slideLayout80.xml"/><Relationship Id="rId7" Type="http://schemas.openxmlformats.org/officeDocument/2006/relationships/slideLayout" Target="../slideLayouts/slideLayout79.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 Id="rId3" Type="http://schemas.openxmlformats.org/officeDocument/2006/relationships/slideLayout" Target="../slideLayouts/slideLayout75.xml"/><Relationship Id="rId2" Type="http://schemas.openxmlformats.org/officeDocument/2006/relationships/slideLayout" Target="../slideLayouts/slideLayout74.xml"/><Relationship Id="rId15" Type="http://schemas.openxmlformats.org/officeDocument/2006/relationships/theme" Target="../theme/theme7.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84.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 Type="http://schemas.openxmlformats.org/officeDocument/2006/relationships/slideLayout" Target="../slideLayouts/slideLayout7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93.xml"/><Relationship Id="rId8" Type="http://schemas.openxmlformats.org/officeDocument/2006/relationships/slideLayout" Target="../slideLayouts/slideLayout92.xml"/><Relationship Id="rId7" Type="http://schemas.openxmlformats.org/officeDocument/2006/relationships/slideLayout" Target="../slideLayouts/slideLayout91.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 Id="rId3" Type="http://schemas.openxmlformats.org/officeDocument/2006/relationships/slideLayout" Target="../slideLayouts/slideLayout87.xml"/><Relationship Id="rId2" Type="http://schemas.openxmlformats.org/officeDocument/2006/relationships/slideLayout" Target="../slideLayouts/slideLayout86.xml"/><Relationship Id="rId15" Type="http://schemas.openxmlformats.org/officeDocument/2006/relationships/theme" Target="../theme/theme8.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96.xml"/><Relationship Id="rId11" Type="http://schemas.openxmlformats.org/officeDocument/2006/relationships/slideLayout" Target="../slideLayouts/slideLayout95.xml"/><Relationship Id="rId10" Type="http://schemas.openxmlformats.org/officeDocument/2006/relationships/slideLayout" Target="../slideLayouts/slideLayout94.xml"/><Relationship Id="rId1" Type="http://schemas.openxmlformats.org/officeDocument/2006/relationships/slideLayout" Target="../slideLayouts/slideLayout85.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05.xml"/><Relationship Id="rId8" Type="http://schemas.openxmlformats.org/officeDocument/2006/relationships/slideLayout" Target="../slideLayouts/slideLayout104.xml"/><Relationship Id="rId7" Type="http://schemas.openxmlformats.org/officeDocument/2006/relationships/slideLayout" Target="../slideLayouts/slideLayout103.xml"/><Relationship Id="rId6" Type="http://schemas.openxmlformats.org/officeDocument/2006/relationships/slideLayout" Target="../slideLayouts/slideLayout102.xml"/><Relationship Id="rId5" Type="http://schemas.openxmlformats.org/officeDocument/2006/relationships/slideLayout" Target="../slideLayouts/slideLayout101.xml"/><Relationship Id="rId4" Type="http://schemas.openxmlformats.org/officeDocument/2006/relationships/slideLayout" Target="../slideLayouts/slideLayout100.xml"/><Relationship Id="rId3" Type="http://schemas.openxmlformats.org/officeDocument/2006/relationships/slideLayout" Target="../slideLayouts/slideLayout99.xml"/><Relationship Id="rId2" Type="http://schemas.openxmlformats.org/officeDocument/2006/relationships/slideLayout" Target="../slideLayouts/slideLayout98.xml"/><Relationship Id="rId15" Type="http://schemas.openxmlformats.org/officeDocument/2006/relationships/theme" Target="../theme/theme9.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08.xml"/><Relationship Id="rId11" Type="http://schemas.openxmlformats.org/officeDocument/2006/relationships/slideLayout" Target="../slideLayouts/slideLayout107.xml"/><Relationship Id="rId10" Type="http://schemas.openxmlformats.org/officeDocument/2006/relationships/slideLayout" Target="../slideLayouts/slideLayout106.xml"/><Relationship Id="rId1"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495" y="-71120"/>
            <a:ext cx="9147175" cy="6943725"/>
            <a:chOff x="-15" y="-89"/>
            <a:chExt cx="5775" cy="4409"/>
          </a:xfrm>
        </p:grpSpPr>
        <p:sp>
          <p:nvSpPr>
            <p:cNvPr id="1027" name="矩形 22529"/>
            <p:cNvSpPr/>
            <p:nvPr userDrawn="1"/>
          </p:nvSpPr>
          <p:spPr>
            <a:xfrm>
              <a:off x="0" y="-59"/>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495" y="-71120"/>
            <a:ext cx="9147175" cy="6943725"/>
            <a:chOff x="-15" y="-89"/>
            <a:chExt cx="5775" cy="4409"/>
          </a:xfrm>
        </p:grpSpPr>
        <p:sp>
          <p:nvSpPr>
            <p:cNvPr id="1027" name="矩形 22529"/>
            <p:cNvSpPr/>
            <p:nvPr userDrawn="1"/>
          </p:nvSpPr>
          <p:spPr>
            <a:xfrm>
              <a:off x="0" y="-59"/>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495" y="-71120"/>
            <a:ext cx="9147175" cy="6943725"/>
            <a:chOff x="-15" y="-89"/>
            <a:chExt cx="5775" cy="4409"/>
          </a:xfrm>
        </p:grpSpPr>
        <p:sp>
          <p:nvSpPr>
            <p:cNvPr id="1027" name="矩形 22529"/>
            <p:cNvSpPr/>
            <p:nvPr userDrawn="1"/>
          </p:nvSpPr>
          <p:spPr>
            <a:xfrm>
              <a:off x="0" y="-59"/>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495" y="-71120"/>
            <a:ext cx="9147175" cy="6943725"/>
            <a:chOff x="-15" y="-89"/>
            <a:chExt cx="5775" cy="4409"/>
          </a:xfrm>
        </p:grpSpPr>
        <p:sp>
          <p:nvSpPr>
            <p:cNvPr id="1027" name="矩形 22529"/>
            <p:cNvSpPr/>
            <p:nvPr userDrawn="1"/>
          </p:nvSpPr>
          <p:spPr>
            <a:xfrm>
              <a:off x="0" y="-59"/>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495" y="-71120"/>
            <a:ext cx="9147175" cy="6943725"/>
            <a:chOff x="-15" y="-89"/>
            <a:chExt cx="5775" cy="4409"/>
          </a:xfrm>
        </p:grpSpPr>
        <p:sp>
          <p:nvSpPr>
            <p:cNvPr id="1027" name="矩形 22529"/>
            <p:cNvSpPr/>
            <p:nvPr userDrawn="1"/>
          </p:nvSpPr>
          <p:spPr>
            <a:xfrm>
              <a:off x="0" y="-59"/>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495" y="-71120"/>
            <a:ext cx="9147175" cy="6943725"/>
            <a:chOff x="-15" y="-89"/>
            <a:chExt cx="5775" cy="4409"/>
          </a:xfrm>
        </p:grpSpPr>
        <p:sp>
          <p:nvSpPr>
            <p:cNvPr id="1027" name="矩形 22529"/>
            <p:cNvSpPr/>
            <p:nvPr userDrawn="1"/>
          </p:nvSpPr>
          <p:spPr>
            <a:xfrm>
              <a:off x="0" y="-59"/>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495" y="-71120"/>
            <a:ext cx="9147175" cy="6943725"/>
            <a:chOff x="-15" y="-89"/>
            <a:chExt cx="5775" cy="4409"/>
          </a:xfrm>
        </p:grpSpPr>
        <p:sp>
          <p:nvSpPr>
            <p:cNvPr id="1027" name="矩形 22529"/>
            <p:cNvSpPr/>
            <p:nvPr userDrawn="1"/>
          </p:nvSpPr>
          <p:spPr>
            <a:xfrm>
              <a:off x="0" y="-59"/>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495" y="-71120"/>
            <a:ext cx="9147175" cy="6943725"/>
            <a:chOff x="-15" y="-89"/>
            <a:chExt cx="5775" cy="4409"/>
          </a:xfrm>
        </p:grpSpPr>
        <p:sp>
          <p:nvSpPr>
            <p:cNvPr id="1027" name="矩形 22529"/>
            <p:cNvSpPr/>
            <p:nvPr userDrawn="1"/>
          </p:nvSpPr>
          <p:spPr>
            <a:xfrm>
              <a:off x="0" y="-59"/>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495" y="-71120"/>
            <a:ext cx="9147175" cy="6943725"/>
            <a:chOff x="-15" y="-89"/>
            <a:chExt cx="5775" cy="4409"/>
          </a:xfrm>
        </p:grpSpPr>
        <p:sp>
          <p:nvSpPr>
            <p:cNvPr id="1027" name="矩形 22529"/>
            <p:cNvSpPr/>
            <p:nvPr userDrawn="1"/>
          </p:nvSpPr>
          <p:spPr>
            <a:xfrm>
              <a:off x="0" y="-59"/>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03.xml"/><Relationship Id="rId3" Type="http://schemas.openxmlformats.org/officeDocument/2006/relationships/image" Target="../media/image9.png"/><Relationship Id="rId2" Type="http://schemas.openxmlformats.org/officeDocument/2006/relationships/tags" Target="../tags/tag14.xml"/><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0.xml"/><Relationship Id="rId2" Type="http://schemas.openxmlformats.org/officeDocument/2006/relationships/image" Target="../media/image10.emf"/><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27.xml"/><Relationship Id="rId3" Type="http://schemas.openxmlformats.org/officeDocument/2006/relationships/image" Target="../media/image11.png"/><Relationship Id="rId2" Type="http://schemas.openxmlformats.org/officeDocument/2006/relationships/tags" Target="../tags/tag17.xml"/><Relationship Id="rId1" Type="http://schemas.openxmlformats.org/officeDocument/2006/relationships/tags" Target="../tags/tag1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image" Target="../media/image12.emf"/><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51.xml"/><Relationship Id="rId3" Type="http://schemas.openxmlformats.org/officeDocument/2006/relationships/image" Target="../media/image13.png"/><Relationship Id="rId2" Type="http://schemas.openxmlformats.org/officeDocument/2006/relationships/tags" Target="../tags/tag20.xml"/><Relationship Id="rId1" Type="http://schemas.openxmlformats.org/officeDocument/2006/relationships/tags" Target="../tags/tag19.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82.xml"/><Relationship Id="rId4" Type="http://schemas.openxmlformats.org/officeDocument/2006/relationships/image" Target="../media/image15.png"/><Relationship Id="rId3" Type="http://schemas.openxmlformats.org/officeDocument/2006/relationships/tags" Target="../tags/tag22.xml"/><Relationship Id="rId2" Type="http://schemas.openxmlformats.org/officeDocument/2006/relationships/image" Target="../media/image14.emf"/><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58.xml"/><Relationship Id="rId2" Type="http://schemas.openxmlformats.org/officeDocument/2006/relationships/image" Target="../media/image16.png"/><Relationship Id="rId1" Type="http://schemas.openxmlformats.org/officeDocument/2006/relationships/tags" Target="../tags/tag2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94.xml"/><Relationship Id="rId2" Type="http://schemas.openxmlformats.org/officeDocument/2006/relationships/image" Target="../media/image17.png"/><Relationship Id="rId1" Type="http://schemas.openxmlformats.org/officeDocument/2006/relationships/tags" Target="../tags/tag2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06.xml"/><Relationship Id="rId2" Type="http://schemas.openxmlformats.org/officeDocument/2006/relationships/image" Target="../media/image18.png"/><Relationship Id="rId1" Type="http://schemas.openxmlformats.org/officeDocument/2006/relationships/tags" Target="../tags/tag25.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75.xml"/><Relationship Id="rId3" Type="http://schemas.openxmlformats.org/officeDocument/2006/relationships/image" Target="../media/image19.emf"/><Relationship Id="rId2" Type="http://schemas.openxmlformats.org/officeDocument/2006/relationships/tags" Target="../tags/tag27.xml"/><Relationship Id="rId1" Type="http://schemas.openxmlformats.org/officeDocument/2006/relationships/tags" Target="../tags/tag2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23.xml"/><Relationship Id="rId3" Type="http://schemas.openxmlformats.org/officeDocument/2006/relationships/image" Target="../media/image20.png"/><Relationship Id="rId2" Type="http://schemas.openxmlformats.org/officeDocument/2006/relationships/tags" Target="../tags/tag29.xml"/><Relationship Id="rId1" Type="http://schemas.openxmlformats.org/officeDocument/2006/relationships/tags" Target="../tags/tag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55.xml"/><Relationship Id="rId3" Type="http://schemas.openxmlformats.org/officeDocument/2006/relationships/image" Target="../media/image3.png"/><Relationship Id="rId2" Type="http://schemas.openxmlformats.org/officeDocument/2006/relationships/tags" Target="../tags/tag4.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image" Target="../media/image4.emf"/><Relationship Id="rId2" Type="http://schemas.openxmlformats.org/officeDocument/2006/relationships/tags" Target="../tags/tag6.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67.xml"/><Relationship Id="rId3" Type="http://schemas.openxmlformats.org/officeDocument/2006/relationships/image" Target="../media/image5.png"/><Relationship Id="rId2" Type="http://schemas.openxmlformats.org/officeDocument/2006/relationships/tags" Target="../tags/tag8.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image" Target="../media/image6.emf"/><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9.xml"/><Relationship Id="rId3" Type="http://schemas.openxmlformats.org/officeDocument/2006/relationships/image" Target="../media/image7.png"/><Relationship Id="rId2" Type="http://schemas.openxmlformats.org/officeDocument/2006/relationships/tags" Target="../tags/tag11.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6.xml"/><Relationship Id="rId2" Type="http://schemas.openxmlformats.org/officeDocument/2006/relationships/image" Target="../media/image8.emf"/><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3" name="标题 70657"/>
          <p:cNvSpPr>
            <a:spLocks noGrp="1"/>
          </p:cNvSpPr>
          <p:nvPr>
            <p:ph type="ctrTitle"/>
          </p:nvPr>
        </p:nvSpPr>
        <p:spPr>
          <a:xfrm>
            <a:off x="43180" y="2204720"/>
            <a:ext cx="9062085" cy="1600200"/>
          </a:xfrm>
        </p:spPr>
        <p:txBody>
          <a:bodyPr anchor="ctr" anchorCtr="0"/>
          <a:p>
            <a:pPr algn="ctr" defTabSz="914400">
              <a:buSzTx/>
              <a:buFontTx/>
              <a:buNone/>
            </a:pPr>
            <a:r>
              <a:rPr b="1" kern="1200" baseline="0" dirty="0">
                <a:solidFill>
                  <a:schemeClr val="bg2"/>
                </a:solidFill>
                <a:latin typeface="Times New Roman" panose="02020603050405020304" pitchFamily="18" charset="0"/>
                <a:ea typeface="黑体" panose="02010609060101010101" pitchFamily="2" charset="-122"/>
                <a:cs typeface="+mj-cs"/>
              </a:rPr>
              <a:t>第7章  单片机综合实验电路板设计</a:t>
            </a:r>
            <a:endParaRPr b="1" kern="1200" baseline="0" dirty="0">
              <a:solidFill>
                <a:schemeClr val="bg2"/>
              </a:solidFill>
              <a:latin typeface="Times New Roman" panose="02020603050405020304" pitchFamily="18" charset="0"/>
              <a:ea typeface="黑体" panose="02010609060101010101" pitchFamily="2" charset="-122"/>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 name="文本框 101"/>
          <p:cNvSpPr txBox="1"/>
          <p:nvPr/>
        </p:nvSpPr>
        <p:spPr>
          <a:xfrm>
            <a:off x="683260" y="980440"/>
            <a:ext cx="7454900" cy="337185"/>
          </a:xfrm>
          <a:prstGeom prst="rect">
            <a:avLst/>
          </a:prstGeom>
          <a:noFill/>
          <a:ln w="9525">
            <a:noFill/>
          </a:ln>
        </p:spPr>
        <p:txBody>
          <a:bodyPr wrap="square">
            <a:spAutoFit/>
          </a:bodyPr>
          <a:p>
            <a:pPr indent="269875" algn="just"/>
            <a:r>
              <a:rPr lang="zh-CN" sz="1600">
                <a:latin typeface="宋体" panose="02010600030101010101" pitchFamily="2" charset="-122"/>
              </a:rPr>
              <a:t>表7-3单片机综合实验电路板的通信模块电路原理图元件标号及封装对应列表</a:t>
            </a:r>
            <a:endParaRPr lang="zh-CN" sz="1600">
              <a:latin typeface="宋体" panose="02010600030101010101" pitchFamily="2" charset="-122"/>
            </a:endParaRPr>
          </a:p>
        </p:txBody>
      </p:sp>
      <p:sp>
        <p:nvSpPr>
          <p:cNvPr id="6145" name="标题 147457"/>
          <p:cNvSpPr>
            <a:spLocks noGrp="1"/>
          </p:cNvSpPr>
          <p:nvPr>
            <p:custDataLst>
              <p:tags r:id="rId1"/>
            </p:custDataLst>
          </p:nvPr>
        </p:nvSpPr>
        <p:spPr>
          <a:xfrm>
            <a:off x="755650" y="0"/>
            <a:ext cx="7772400"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sz="3600" b="1" dirty="0">
                <a:latin typeface="宋体" panose="02010600030101010101" pitchFamily="2" charset="-122"/>
                <a:ea typeface="宋体" panose="02010600030101010101" pitchFamily="2" charset="-122"/>
                <a:cs typeface="宋体" panose="02010600030101010101" pitchFamily="2" charset="-122"/>
                <a:sym typeface="+mn-ea"/>
              </a:rPr>
              <a:t>7.4  通信模块电路原理图设计</a:t>
            </a:r>
            <a:endParaRPr sz="3600" b="1" dirty="0">
              <a:latin typeface="宋体" panose="02010600030101010101" pitchFamily="2" charset="-122"/>
              <a:ea typeface="宋体" panose="02010600030101010101" pitchFamily="2" charset="-122"/>
              <a:cs typeface="宋体" panose="02010600030101010101" pitchFamily="2" charset="-122"/>
            </a:endParaRPr>
          </a:p>
          <a:p>
            <a:endParaRPr lang="zh-CN" altLang="en-US" sz="3600" b="1" dirty="0">
              <a:ea typeface="黑体" panose="02010609060101010101" pitchFamily="2" charset="-122"/>
            </a:endParaRPr>
          </a:p>
        </p:txBody>
      </p:sp>
      <p:pic>
        <p:nvPicPr>
          <p:cNvPr id="3" name="图片 2"/>
          <p:cNvPicPr>
            <a:picLocks noChangeAspect="1"/>
          </p:cNvPicPr>
          <p:nvPr>
            <p:custDataLst>
              <p:tags r:id="rId2"/>
            </p:custDataLst>
          </p:nvPr>
        </p:nvPicPr>
        <p:blipFill>
          <a:blip r:embed="rId3"/>
          <a:stretch>
            <a:fillRect/>
          </a:stretch>
        </p:blipFill>
        <p:spPr>
          <a:xfrm>
            <a:off x="755650" y="1484630"/>
            <a:ext cx="8021320" cy="23514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ph type="title"/>
          </p:nvPr>
        </p:nvSpPr>
        <p:spPr>
          <a:xfrm>
            <a:off x="541020" y="0"/>
            <a:ext cx="8170545" cy="998855"/>
          </a:xfrm>
        </p:spPr>
        <p:txBody>
          <a:bodyPr anchor="ctr" anchorCtr="0"/>
          <a:p>
            <a:r>
              <a:rPr sz="3200" b="1" dirty="0">
                <a:latin typeface="宋体" panose="02010600030101010101" pitchFamily="2" charset="-122"/>
                <a:ea typeface="宋体" panose="02010600030101010101" pitchFamily="2" charset="-122"/>
                <a:cs typeface="宋体" panose="02010600030101010101" pitchFamily="2" charset="-122"/>
              </a:rPr>
              <a:t>7.5  显示模块电路设计</a:t>
            </a:r>
            <a:endParaRPr sz="3200" b="1" dirty="0">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1403350" y="6021705"/>
            <a:ext cx="6337300" cy="668020"/>
          </a:xfrm>
          <a:prstGeom prst="rect">
            <a:avLst/>
          </a:prstGeom>
          <a:noFill/>
          <a:ln w="9525">
            <a:noFill/>
          </a:ln>
        </p:spPr>
        <p:txBody>
          <a:bodyPr>
            <a:noAutofit/>
          </a:bodyPr>
          <a:p>
            <a:pPr algn="ctr"/>
            <a:r>
              <a:rPr sz="1800"/>
              <a:t>图7-12  单片机综合实验电路板的显示模块模块电路原理图</a:t>
            </a:r>
            <a:endParaRPr sz="1800"/>
          </a:p>
        </p:txBody>
      </p:sp>
      <p:pic>
        <p:nvPicPr>
          <p:cNvPr id="-2147482560" name="图片 -2147482561"/>
          <p:cNvPicPr>
            <a:picLocks noChangeAspect="1"/>
          </p:cNvPicPr>
          <p:nvPr>
            <p:custDataLst>
              <p:tags r:id="rId1"/>
            </p:custDataLst>
          </p:nvPr>
        </p:nvPicPr>
        <p:blipFill>
          <a:blip r:embed="rId2"/>
          <a:stretch>
            <a:fillRect/>
          </a:stretch>
        </p:blipFill>
        <p:spPr>
          <a:xfrm>
            <a:off x="-108585" y="981075"/>
            <a:ext cx="8890000" cy="4570730"/>
          </a:xfrm>
          <a:prstGeom prst="rect">
            <a:avLst/>
          </a:prstGeom>
          <a:noFill/>
          <a:ln w="9525">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 name="文本框 101"/>
          <p:cNvSpPr txBox="1"/>
          <p:nvPr/>
        </p:nvSpPr>
        <p:spPr>
          <a:xfrm>
            <a:off x="683260" y="980440"/>
            <a:ext cx="8158480" cy="337185"/>
          </a:xfrm>
          <a:prstGeom prst="rect">
            <a:avLst/>
          </a:prstGeom>
          <a:noFill/>
          <a:ln w="9525">
            <a:noFill/>
          </a:ln>
        </p:spPr>
        <p:txBody>
          <a:bodyPr wrap="square">
            <a:spAutoFit/>
          </a:bodyPr>
          <a:p>
            <a:pPr indent="269875" algn="just"/>
            <a:r>
              <a:rPr lang="zh-CN" sz="1600">
                <a:latin typeface="宋体" panose="02010600030101010101" pitchFamily="2" charset="-122"/>
              </a:rPr>
              <a:t>表7-4  单片机综合实验电路板的显示模块电路原理图元器件标号及封装对应列表</a:t>
            </a:r>
            <a:endParaRPr lang="zh-CN" sz="1600">
              <a:latin typeface="宋体" panose="02010600030101010101" pitchFamily="2" charset="-122"/>
            </a:endParaRPr>
          </a:p>
        </p:txBody>
      </p:sp>
      <p:sp>
        <p:nvSpPr>
          <p:cNvPr id="6145" name="标题 147457"/>
          <p:cNvSpPr>
            <a:spLocks noGrp="1"/>
          </p:cNvSpPr>
          <p:nvPr>
            <p:custDataLst>
              <p:tags r:id="rId1"/>
            </p:custDataLst>
          </p:nvPr>
        </p:nvSpPr>
        <p:spPr>
          <a:xfrm>
            <a:off x="755650" y="0"/>
            <a:ext cx="7772400"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sz="3600" b="1" dirty="0">
                <a:latin typeface="宋体" panose="02010600030101010101" pitchFamily="2" charset="-122"/>
                <a:ea typeface="宋体" panose="02010600030101010101" pitchFamily="2" charset="-122"/>
                <a:cs typeface="宋体" panose="02010600030101010101" pitchFamily="2" charset="-122"/>
                <a:sym typeface="+mn-ea"/>
              </a:rPr>
              <a:t>7.5  显示模块电路设计</a:t>
            </a:r>
            <a:endParaRPr sz="3600" b="1" dirty="0">
              <a:latin typeface="宋体" panose="02010600030101010101" pitchFamily="2" charset="-122"/>
              <a:ea typeface="宋体" panose="02010600030101010101" pitchFamily="2" charset="-122"/>
              <a:cs typeface="宋体" panose="02010600030101010101" pitchFamily="2" charset="-122"/>
            </a:endParaRPr>
          </a:p>
          <a:p>
            <a:endParaRPr lang="zh-CN" altLang="en-US" sz="3600" b="1" dirty="0">
              <a:ea typeface="黑体" panose="02010609060101010101" pitchFamily="2" charset="-122"/>
            </a:endParaRPr>
          </a:p>
        </p:txBody>
      </p:sp>
      <p:pic>
        <p:nvPicPr>
          <p:cNvPr id="2" name="图片 1"/>
          <p:cNvPicPr>
            <a:picLocks noChangeAspect="1"/>
          </p:cNvPicPr>
          <p:nvPr>
            <p:custDataLst>
              <p:tags r:id="rId2"/>
            </p:custDataLst>
          </p:nvPr>
        </p:nvPicPr>
        <p:blipFill>
          <a:blip r:embed="rId3"/>
          <a:stretch>
            <a:fillRect/>
          </a:stretch>
        </p:blipFill>
        <p:spPr>
          <a:xfrm>
            <a:off x="828040" y="1412875"/>
            <a:ext cx="8208645" cy="38677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ph type="title"/>
          </p:nvPr>
        </p:nvSpPr>
        <p:spPr>
          <a:xfrm>
            <a:off x="541020" y="0"/>
            <a:ext cx="8170545" cy="998855"/>
          </a:xfrm>
        </p:spPr>
        <p:txBody>
          <a:bodyPr anchor="ctr" anchorCtr="0"/>
          <a:p>
            <a:r>
              <a:rPr sz="3200" b="1" dirty="0">
                <a:latin typeface="宋体" panose="02010600030101010101" pitchFamily="2" charset="-122"/>
                <a:ea typeface="宋体" panose="02010600030101010101" pitchFamily="2" charset="-122"/>
                <a:cs typeface="宋体" panose="02010600030101010101" pitchFamily="2" charset="-122"/>
              </a:rPr>
              <a:t>7.6  按键及键盘电路设计</a:t>
            </a:r>
            <a:endParaRPr sz="3200" b="1" dirty="0">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1403350" y="6021705"/>
            <a:ext cx="6337300" cy="668020"/>
          </a:xfrm>
          <a:prstGeom prst="rect">
            <a:avLst/>
          </a:prstGeom>
          <a:noFill/>
          <a:ln w="9525">
            <a:noFill/>
          </a:ln>
        </p:spPr>
        <p:txBody>
          <a:bodyPr>
            <a:noAutofit/>
          </a:bodyPr>
          <a:p>
            <a:pPr algn="ctr"/>
            <a:r>
              <a:rPr sz="1800"/>
              <a:t>图7-18  单片机综合实验电路板的按键及键盘原理图</a:t>
            </a:r>
            <a:endParaRPr sz="1800"/>
          </a:p>
        </p:txBody>
      </p:sp>
      <p:pic>
        <p:nvPicPr>
          <p:cNvPr id="-2147482542" name="图片 -2147482543"/>
          <p:cNvPicPr>
            <a:picLocks noChangeAspect="1"/>
          </p:cNvPicPr>
          <p:nvPr>
            <p:custDataLst>
              <p:tags r:id="rId1"/>
            </p:custDataLst>
          </p:nvPr>
        </p:nvPicPr>
        <p:blipFill>
          <a:blip r:embed="rId2"/>
          <a:stretch>
            <a:fillRect/>
          </a:stretch>
        </p:blipFill>
        <p:spPr>
          <a:xfrm>
            <a:off x="2339340" y="764540"/>
            <a:ext cx="4417060" cy="5157470"/>
          </a:xfrm>
          <a:prstGeom prst="rect">
            <a:avLst/>
          </a:prstGeom>
          <a:noFill/>
          <a:ln w="9525">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 name="文本框 101"/>
          <p:cNvSpPr txBox="1"/>
          <p:nvPr/>
        </p:nvSpPr>
        <p:spPr>
          <a:xfrm>
            <a:off x="683260" y="980440"/>
            <a:ext cx="8158480" cy="337185"/>
          </a:xfrm>
          <a:prstGeom prst="rect">
            <a:avLst/>
          </a:prstGeom>
          <a:noFill/>
          <a:ln w="9525">
            <a:noFill/>
          </a:ln>
        </p:spPr>
        <p:txBody>
          <a:bodyPr wrap="square">
            <a:spAutoFit/>
          </a:bodyPr>
          <a:p>
            <a:pPr indent="269875" algn="just"/>
            <a:r>
              <a:rPr lang="zh-CN" sz="1600">
                <a:latin typeface="宋体" panose="02010600030101010101" pitchFamily="2" charset="-122"/>
              </a:rPr>
              <a:t>表7-5  单片机综合实验电路板的按键及键盘原理图元器件标号及封装对应列表</a:t>
            </a:r>
            <a:endParaRPr lang="zh-CN" sz="1600">
              <a:latin typeface="宋体" panose="02010600030101010101" pitchFamily="2" charset="-122"/>
            </a:endParaRPr>
          </a:p>
        </p:txBody>
      </p:sp>
      <p:sp>
        <p:nvSpPr>
          <p:cNvPr id="6145" name="标题 147457"/>
          <p:cNvSpPr>
            <a:spLocks noGrp="1"/>
          </p:cNvSpPr>
          <p:nvPr>
            <p:custDataLst>
              <p:tags r:id="rId1"/>
            </p:custDataLst>
          </p:nvPr>
        </p:nvSpPr>
        <p:spPr>
          <a:xfrm>
            <a:off x="755650" y="0"/>
            <a:ext cx="7772400"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sz="3600" b="1" dirty="0">
                <a:latin typeface="宋体" panose="02010600030101010101" pitchFamily="2" charset="-122"/>
                <a:ea typeface="宋体" panose="02010600030101010101" pitchFamily="2" charset="-122"/>
                <a:cs typeface="宋体" panose="02010600030101010101" pitchFamily="2" charset="-122"/>
                <a:sym typeface="+mn-ea"/>
              </a:rPr>
              <a:t>7.6  按键及键盘电路设计</a:t>
            </a:r>
            <a:endParaRPr sz="3600" b="1"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3" name="图片 2"/>
          <p:cNvPicPr>
            <a:picLocks noChangeAspect="1"/>
          </p:cNvPicPr>
          <p:nvPr>
            <p:custDataLst>
              <p:tags r:id="rId2"/>
            </p:custDataLst>
          </p:nvPr>
        </p:nvPicPr>
        <p:blipFill>
          <a:blip r:embed="rId3"/>
          <a:stretch>
            <a:fillRect/>
          </a:stretch>
        </p:blipFill>
        <p:spPr>
          <a:xfrm>
            <a:off x="35560" y="1628775"/>
            <a:ext cx="9039860" cy="14560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ph type="title"/>
          </p:nvPr>
        </p:nvSpPr>
        <p:spPr>
          <a:xfrm>
            <a:off x="541020" y="0"/>
            <a:ext cx="8170545" cy="998855"/>
          </a:xfrm>
        </p:spPr>
        <p:txBody>
          <a:bodyPr anchor="ctr" anchorCtr="0"/>
          <a:p>
            <a:r>
              <a:rPr sz="3200" b="1" dirty="0">
                <a:latin typeface="宋体" panose="02010600030101010101" pitchFamily="2" charset="-122"/>
                <a:ea typeface="宋体" panose="02010600030101010101" pitchFamily="2" charset="-122"/>
                <a:cs typeface="宋体" panose="02010600030101010101" pitchFamily="2" charset="-122"/>
              </a:rPr>
              <a:t>7.7  串行总线扩展电路设计</a:t>
            </a:r>
            <a:endParaRPr sz="3200" b="1" dirty="0">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1403350" y="3501390"/>
            <a:ext cx="6337300" cy="502285"/>
          </a:xfrm>
          <a:prstGeom prst="rect">
            <a:avLst/>
          </a:prstGeom>
          <a:noFill/>
          <a:ln w="9525">
            <a:noFill/>
          </a:ln>
        </p:spPr>
        <p:txBody>
          <a:bodyPr>
            <a:noAutofit/>
          </a:bodyPr>
          <a:p>
            <a:pPr algn="ctr"/>
            <a:r>
              <a:rPr sz="1800"/>
              <a:t>图7-20  单片机综合实验电路板的A/D转换电路原理图</a:t>
            </a:r>
            <a:endParaRPr sz="1800"/>
          </a:p>
        </p:txBody>
      </p:sp>
      <p:pic>
        <p:nvPicPr>
          <p:cNvPr id="2" name="图片 -2147482541"/>
          <p:cNvPicPr>
            <a:picLocks noChangeAspect="1"/>
          </p:cNvPicPr>
          <p:nvPr>
            <p:custDataLst>
              <p:tags r:id="rId1"/>
            </p:custDataLst>
          </p:nvPr>
        </p:nvPicPr>
        <p:blipFill>
          <a:blip r:embed="rId2"/>
          <a:stretch>
            <a:fillRect/>
          </a:stretch>
        </p:blipFill>
        <p:spPr>
          <a:xfrm>
            <a:off x="238760" y="1592580"/>
            <a:ext cx="8333105" cy="1859280"/>
          </a:xfrm>
          <a:prstGeom prst="rect">
            <a:avLst/>
          </a:prstGeom>
          <a:noFill/>
          <a:ln w="9525">
            <a:noFill/>
          </a:ln>
        </p:spPr>
      </p:pic>
      <p:sp>
        <p:nvSpPr>
          <p:cNvPr id="3" name="文本框 2"/>
          <p:cNvSpPr txBox="1"/>
          <p:nvPr/>
        </p:nvSpPr>
        <p:spPr>
          <a:xfrm>
            <a:off x="378460" y="1124585"/>
            <a:ext cx="6432550" cy="368300"/>
          </a:xfrm>
          <a:prstGeom prst="rect">
            <a:avLst/>
          </a:prstGeom>
          <a:noFill/>
          <a:ln w="9525">
            <a:noFill/>
          </a:ln>
        </p:spPr>
        <p:txBody>
          <a:bodyPr wrap="square">
            <a:spAutoFit/>
          </a:bodyPr>
          <a:p>
            <a:r>
              <a:rPr sz="1800" b="1">
                <a:latin typeface="Arial" panose="020B0604020202020204" pitchFamily="34" charset="0"/>
                <a:ea typeface="黑体" panose="02010609060101010101" pitchFamily="2" charset="-122"/>
              </a:rPr>
              <a:t>7.7.1  A/D转换电路设计</a:t>
            </a:r>
            <a:endParaRPr sz="1800" b="1">
              <a:latin typeface="Arial" panose="020B0604020202020204" pitchFamily="34" charset="0"/>
              <a:ea typeface="黑体" panose="02010609060101010101" pitchFamily="2" charset="-122"/>
            </a:endParaRPr>
          </a:p>
        </p:txBody>
      </p:sp>
      <p:pic>
        <p:nvPicPr>
          <p:cNvPr id="4" name="图片 3"/>
          <p:cNvPicPr>
            <a:picLocks noChangeAspect="1"/>
          </p:cNvPicPr>
          <p:nvPr>
            <p:custDataLst>
              <p:tags r:id="rId3"/>
            </p:custDataLst>
          </p:nvPr>
        </p:nvPicPr>
        <p:blipFill>
          <a:blip r:embed="rId4"/>
          <a:stretch>
            <a:fillRect/>
          </a:stretch>
        </p:blipFill>
        <p:spPr>
          <a:xfrm>
            <a:off x="179070" y="4077335"/>
            <a:ext cx="8806180" cy="239776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ph type="title"/>
          </p:nvPr>
        </p:nvSpPr>
        <p:spPr>
          <a:xfrm>
            <a:off x="541020" y="0"/>
            <a:ext cx="8170545" cy="998855"/>
          </a:xfrm>
        </p:spPr>
        <p:txBody>
          <a:bodyPr anchor="ctr" anchorCtr="0"/>
          <a:p>
            <a:r>
              <a:rPr sz="3200" b="1" dirty="0">
                <a:latin typeface="宋体" panose="02010600030101010101" pitchFamily="2" charset="-122"/>
                <a:ea typeface="宋体" panose="02010600030101010101" pitchFamily="2" charset="-122"/>
                <a:cs typeface="宋体" panose="02010600030101010101" pitchFamily="2" charset="-122"/>
              </a:rPr>
              <a:t>7.7  串行总线扩展电路设计</a:t>
            </a:r>
            <a:endParaRPr sz="3200" b="1" dirty="0">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nvSpPr>
        <p:spPr>
          <a:xfrm>
            <a:off x="378460" y="998855"/>
            <a:ext cx="6432550" cy="368300"/>
          </a:xfrm>
          <a:prstGeom prst="rect">
            <a:avLst/>
          </a:prstGeom>
          <a:noFill/>
          <a:ln w="9525">
            <a:noFill/>
          </a:ln>
        </p:spPr>
        <p:txBody>
          <a:bodyPr wrap="square">
            <a:spAutoFit/>
          </a:bodyPr>
          <a:p>
            <a:r>
              <a:rPr sz="1800" b="1">
                <a:latin typeface="Arial" panose="020B0604020202020204" pitchFamily="34" charset="0"/>
                <a:ea typeface="黑体" panose="02010609060101010101" pitchFamily="2" charset="-122"/>
              </a:rPr>
              <a:t>7.7.2  DS1302实时时钟电路设计</a:t>
            </a:r>
            <a:endParaRPr sz="1800" b="1">
              <a:latin typeface="Arial" panose="020B0604020202020204" pitchFamily="34" charset="0"/>
              <a:ea typeface="黑体" panose="02010609060101010101" pitchFamily="2" charset="-122"/>
            </a:endParaRPr>
          </a:p>
        </p:txBody>
      </p:sp>
      <p:pic>
        <p:nvPicPr>
          <p:cNvPr id="5" name="图片 4"/>
          <p:cNvPicPr>
            <a:picLocks noChangeAspect="1"/>
          </p:cNvPicPr>
          <p:nvPr>
            <p:custDataLst>
              <p:tags r:id="rId1"/>
            </p:custDataLst>
          </p:nvPr>
        </p:nvPicPr>
        <p:blipFill>
          <a:blip r:embed="rId2"/>
          <a:stretch>
            <a:fillRect/>
          </a:stretch>
        </p:blipFill>
        <p:spPr>
          <a:xfrm>
            <a:off x="394970" y="1484630"/>
            <a:ext cx="8644255" cy="366458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ph type="title"/>
          </p:nvPr>
        </p:nvSpPr>
        <p:spPr>
          <a:xfrm>
            <a:off x="541020" y="0"/>
            <a:ext cx="8170545" cy="998855"/>
          </a:xfrm>
        </p:spPr>
        <p:txBody>
          <a:bodyPr anchor="ctr" anchorCtr="0"/>
          <a:p>
            <a:r>
              <a:rPr sz="3200" b="1" dirty="0">
                <a:latin typeface="宋体" panose="02010600030101010101" pitchFamily="2" charset="-122"/>
                <a:ea typeface="宋体" panose="02010600030101010101" pitchFamily="2" charset="-122"/>
                <a:cs typeface="宋体" panose="02010600030101010101" pitchFamily="2" charset="-122"/>
              </a:rPr>
              <a:t>7.7  串行总线扩展电路设计</a:t>
            </a:r>
            <a:endParaRPr sz="3200" b="1" dirty="0">
              <a:latin typeface="宋体" panose="02010600030101010101" pitchFamily="2" charset="-122"/>
              <a:ea typeface="宋体" panose="02010600030101010101" pitchFamily="2" charset="-122"/>
              <a:cs typeface="宋体" panose="02010600030101010101" pitchFamily="2" charset="-122"/>
            </a:endParaRPr>
          </a:p>
        </p:txBody>
      </p:sp>
      <p:sp>
        <p:nvSpPr>
          <p:cNvPr id="3" name="文本框 2"/>
          <p:cNvSpPr txBox="1"/>
          <p:nvPr/>
        </p:nvSpPr>
        <p:spPr>
          <a:xfrm>
            <a:off x="378460" y="998855"/>
            <a:ext cx="6432550" cy="368300"/>
          </a:xfrm>
          <a:prstGeom prst="rect">
            <a:avLst/>
          </a:prstGeom>
          <a:noFill/>
          <a:ln w="9525">
            <a:noFill/>
          </a:ln>
        </p:spPr>
        <p:txBody>
          <a:bodyPr wrap="square">
            <a:spAutoFit/>
          </a:bodyPr>
          <a:p>
            <a:r>
              <a:rPr sz="1800" b="1">
                <a:latin typeface="Arial" panose="020B0604020202020204" pitchFamily="34" charset="0"/>
                <a:ea typeface="黑体" panose="02010609060101010101" pitchFamily="2" charset="-122"/>
              </a:rPr>
              <a:t>7.7.3  存储器、温度传感器及红外遥控电路设计</a:t>
            </a:r>
            <a:endParaRPr sz="1800" b="1">
              <a:latin typeface="Arial" panose="020B0604020202020204" pitchFamily="34" charset="0"/>
              <a:ea typeface="黑体" panose="02010609060101010101" pitchFamily="2" charset="-122"/>
            </a:endParaRPr>
          </a:p>
        </p:txBody>
      </p:sp>
      <p:pic>
        <p:nvPicPr>
          <p:cNvPr id="2" name="图片 1"/>
          <p:cNvPicPr>
            <a:picLocks noChangeAspect="1"/>
          </p:cNvPicPr>
          <p:nvPr>
            <p:custDataLst>
              <p:tags r:id="rId1"/>
            </p:custDataLst>
          </p:nvPr>
        </p:nvPicPr>
        <p:blipFill>
          <a:blip r:embed="rId2"/>
          <a:stretch>
            <a:fillRect/>
          </a:stretch>
        </p:blipFill>
        <p:spPr>
          <a:xfrm>
            <a:off x="107315" y="1557020"/>
            <a:ext cx="8875395" cy="432816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ph type="title"/>
          </p:nvPr>
        </p:nvSpPr>
        <p:spPr>
          <a:xfrm>
            <a:off x="541020" y="0"/>
            <a:ext cx="8170545" cy="998855"/>
          </a:xfrm>
        </p:spPr>
        <p:txBody>
          <a:bodyPr anchor="ctr" anchorCtr="0"/>
          <a:p>
            <a:r>
              <a:rPr sz="3200" b="1" dirty="0">
                <a:latin typeface="宋体" panose="02010600030101010101" pitchFamily="2" charset="-122"/>
                <a:ea typeface="宋体" panose="02010600030101010101" pitchFamily="2" charset="-122"/>
                <a:cs typeface="宋体" panose="02010600030101010101" pitchFamily="2" charset="-122"/>
              </a:rPr>
              <a:t>7.8  较大电流驱动接口电路设计</a:t>
            </a:r>
            <a:endParaRPr sz="3200" b="1" dirty="0">
              <a:latin typeface="宋体" panose="02010600030101010101" pitchFamily="2" charset="-122"/>
              <a:ea typeface="宋体" panose="02010600030101010101" pitchFamily="2" charset="-122"/>
              <a:cs typeface="宋体" panose="02010600030101010101" pitchFamily="2" charset="-122"/>
            </a:endParaRPr>
          </a:p>
        </p:txBody>
      </p:sp>
      <p:pic>
        <p:nvPicPr>
          <p:cNvPr id="4" name="图片 3"/>
          <p:cNvPicPr>
            <a:picLocks noChangeAspect="1"/>
          </p:cNvPicPr>
          <p:nvPr>
            <p:custDataLst>
              <p:tags r:id="rId1"/>
            </p:custDataLst>
          </p:nvPr>
        </p:nvPicPr>
        <p:blipFill>
          <a:blip r:embed="rId2"/>
          <a:stretch>
            <a:fillRect/>
          </a:stretch>
        </p:blipFill>
        <p:spPr>
          <a:xfrm>
            <a:off x="107315" y="998855"/>
            <a:ext cx="8831580" cy="532574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755650" y="0"/>
            <a:ext cx="7772400"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sz="3600" b="1" dirty="0">
                <a:latin typeface="宋体" panose="02010600030101010101" pitchFamily="2" charset="-122"/>
                <a:ea typeface="宋体" panose="02010600030101010101" pitchFamily="2" charset="-122"/>
                <a:cs typeface="宋体" panose="02010600030101010101" pitchFamily="2" charset="-122"/>
                <a:sym typeface="+mn-ea"/>
              </a:rPr>
              <a:t>单片机综合实验电路板整体原理图</a:t>
            </a:r>
            <a:endParaRPr sz="3600" b="1"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2147482502" name="图片 -2147482503"/>
          <p:cNvPicPr>
            <a:picLocks noChangeAspect="1"/>
          </p:cNvPicPr>
          <p:nvPr>
            <p:custDataLst>
              <p:tags r:id="rId2"/>
            </p:custDataLst>
          </p:nvPr>
        </p:nvPicPr>
        <p:blipFill>
          <a:blip r:embed="rId3"/>
          <a:srcRect r="82" b="23413"/>
          <a:stretch>
            <a:fillRect/>
          </a:stretch>
        </p:blipFill>
        <p:spPr>
          <a:xfrm>
            <a:off x="35560" y="1052830"/>
            <a:ext cx="8811260" cy="475424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142337"/>
          <p:cNvSpPr>
            <a:spLocks noGrp="1"/>
          </p:cNvSpPr>
          <p:nvPr>
            <p:ph type="title"/>
          </p:nvPr>
        </p:nvSpPr>
        <p:spPr/>
        <p:txBody>
          <a:bodyPr anchor="ctr" anchorCtr="0"/>
          <a:p>
            <a:r>
              <a:rPr lang="zh-CN" altLang="en-US" b="1" dirty="0">
                <a:ea typeface="黑体" panose="02010609060101010101" pitchFamily="2" charset="-122"/>
              </a:rPr>
              <a:t>内容导航</a:t>
            </a:r>
            <a:endParaRPr lang="zh-CN" altLang="en-US" b="1" dirty="0">
              <a:ea typeface="黑体" panose="02010609060101010101" pitchFamily="2" charset="-122"/>
            </a:endParaRPr>
          </a:p>
        </p:txBody>
      </p:sp>
      <p:graphicFrame>
        <p:nvGraphicFramePr>
          <p:cNvPr id="3" name="表格 2"/>
          <p:cNvGraphicFramePr/>
          <p:nvPr>
            <p:custDataLst>
              <p:tags r:id="rId1"/>
            </p:custDataLst>
          </p:nvPr>
        </p:nvGraphicFramePr>
        <p:xfrm>
          <a:off x="611505" y="998855"/>
          <a:ext cx="8231505" cy="5536565"/>
        </p:xfrm>
        <a:graphic>
          <a:graphicData uri="http://schemas.openxmlformats.org/drawingml/2006/table">
            <a:tbl>
              <a:tblPr/>
              <a:tblGrid>
                <a:gridCol w="2065020"/>
                <a:gridCol w="6166485"/>
              </a:tblGrid>
              <a:tr h="1301115">
                <a:tc>
                  <a:txBody>
                    <a:bodyPr/>
                    <a:p>
                      <a:pPr algn="ctr">
                        <a:buNone/>
                      </a:pPr>
                      <a:r>
                        <a:rPr lang="en-US" sz="2800">
                          <a:solidFill>
                            <a:srgbClr val="0000FF"/>
                          </a:solidFill>
                          <a:latin typeface="Times New Roman" panose="02020603050405020304" pitchFamily="18" charset="0"/>
                          <a:cs typeface="Times New Roman" panose="02020603050405020304" pitchFamily="18" charset="0"/>
                        </a:rPr>
                        <a:t>目标设置</a:t>
                      </a:r>
                      <a:endParaRPr lang="en-US" altLang="en-US" sz="280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Times New Roman" panose="02020603050405020304" pitchFamily="18" charset="0"/>
                          <a:cs typeface="Times New Roman" panose="02020603050405020304" pitchFamily="18" charset="0"/>
                        </a:rPr>
                        <a:t>能运用模块设计方法完成复杂电路的原理图设计；能完成复杂电路的双面PCB图设计；熟悉常用的电子元器件的原理图符号和封装</a:t>
                      </a:r>
                      <a:r>
                        <a:rPr lang="en-US" sz="2000">
                          <a:latin typeface="宋体" panose="02010600030101010101" pitchFamily="2" charset="-122"/>
                          <a:ea typeface="宋体" panose="02010600030101010101" pitchFamily="2" charset="-122"/>
                          <a:cs typeface="宋体" panose="02010600030101010101" pitchFamily="2" charset="-122"/>
                        </a:rPr>
                        <a:t>图</a:t>
                      </a:r>
                      <a:r>
                        <a:rPr lang="en-US" sz="2000">
                          <a:latin typeface="Times New Roman" panose="02020603050405020304" pitchFamily="18" charset="0"/>
                          <a:cs typeface="Times New Roman" panose="02020603050405020304" pitchFamily="18" charset="0"/>
                        </a:rPr>
                        <a:t>，熟悉常见的排针、排母、USB、低压电源、RS232、PS/2及ISP接口，能查找或绘制标准库</a:t>
                      </a:r>
                      <a:r>
                        <a:rPr lang="en-US" sz="2000">
                          <a:latin typeface="宋体" panose="02010600030101010101" pitchFamily="2" charset="-122"/>
                          <a:ea typeface="宋体" panose="02010600030101010101" pitchFamily="2" charset="-122"/>
                          <a:cs typeface="宋体" panose="02010600030101010101" pitchFamily="2" charset="-122"/>
                        </a:rPr>
                        <a:t>中</a:t>
                      </a:r>
                      <a:r>
                        <a:rPr lang="en-US" sz="2000">
                          <a:latin typeface="Times New Roman" panose="02020603050405020304" pitchFamily="18" charset="0"/>
                          <a:cs typeface="Times New Roman" panose="02020603050405020304" pitchFamily="18" charset="0"/>
                        </a:rPr>
                        <a:t>没有的元器件符号和封装</a:t>
                      </a:r>
                      <a:r>
                        <a:rPr lang="en-US" sz="2000">
                          <a:latin typeface="宋体" panose="02010600030101010101" pitchFamily="2" charset="-122"/>
                          <a:ea typeface="宋体" panose="02010600030101010101" pitchFamily="2" charset="-122"/>
                          <a:cs typeface="宋体" panose="02010600030101010101" pitchFamily="2" charset="-122"/>
                        </a:rPr>
                        <a:t>图</a:t>
                      </a:r>
                      <a:endParaRPr lang="en-US"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88745">
                <a:tc>
                  <a:txBody>
                    <a:bodyPr/>
                    <a:p>
                      <a:pPr algn="ctr">
                        <a:buNone/>
                      </a:pPr>
                      <a:r>
                        <a:rPr lang="en-US" sz="2800">
                          <a:solidFill>
                            <a:srgbClr val="0000FF"/>
                          </a:solidFill>
                          <a:latin typeface="Times New Roman" panose="02020603050405020304" pitchFamily="18" charset="0"/>
                          <a:cs typeface="Times New Roman" panose="02020603050405020304" pitchFamily="18" charset="0"/>
                        </a:rPr>
                        <a:t>内容设置</a:t>
                      </a:r>
                      <a:endParaRPr lang="en-US" altLang="en-US" sz="280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Times New Roman" panose="02020603050405020304" pitchFamily="18" charset="0"/>
                          <a:cs typeface="Times New Roman" panose="02020603050405020304" pitchFamily="18" charset="0"/>
                        </a:rPr>
                        <a:t>以上海浩豚电子科技有限公司生产的DOFLY Mini80E开发板为例详细介绍较为复杂</a:t>
                      </a:r>
                      <a:r>
                        <a:rPr lang="en-US" sz="2000">
                          <a:latin typeface="宋体" panose="02010600030101010101" pitchFamily="2" charset="-122"/>
                          <a:ea typeface="宋体" panose="02010600030101010101" pitchFamily="2" charset="-122"/>
                          <a:cs typeface="宋体" panose="02010600030101010101" pitchFamily="2" charset="-122"/>
                        </a:rPr>
                        <a:t>的</a:t>
                      </a:r>
                      <a:r>
                        <a:rPr lang="en-US" sz="2000">
                          <a:latin typeface="Times New Roman" panose="02020603050405020304" pitchFamily="18" charset="0"/>
                          <a:cs typeface="Times New Roman" panose="02020603050405020304" pitchFamily="18" charset="0"/>
                        </a:rPr>
                        <a:t>双面板设计</a:t>
                      </a:r>
                      <a:endParaRPr lang="en-US"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26465">
                <a:tc>
                  <a:txBody>
                    <a:bodyPr/>
                    <a:p>
                      <a:pPr algn="ctr">
                        <a:buNone/>
                      </a:pPr>
                      <a:r>
                        <a:rPr lang="en-US" sz="2800">
                          <a:solidFill>
                            <a:srgbClr val="0000FF"/>
                          </a:solidFill>
                          <a:latin typeface="Times New Roman" panose="02020603050405020304" pitchFamily="18" charset="0"/>
                          <a:cs typeface="Times New Roman" panose="02020603050405020304" pitchFamily="18" charset="0"/>
                        </a:rPr>
                        <a:t>能力培养</a:t>
                      </a:r>
                      <a:endParaRPr lang="en-US" altLang="en-US" sz="280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Times New Roman" panose="02020603050405020304" pitchFamily="18" charset="0"/>
                          <a:cs typeface="Times New Roman" panose="02020603050405020304" pitchFamily="18" charset="0"/>
                        </a:rPr>
                        <a:t>问题分析能力（工程教育认证标准的第2条），使用现代工具</a:t>
                      </a:r>
                      <a:r>
                        <a:rPr lang="en-US" sz="2000">
                          <a:latin typeface="宋体" panose="02010600030101010101" pitchFamily="2" charset="-122"/>
                          <a:ea typeface="宋体" panose="02010600030101010101" pitchFamily="2" charset="-122"/>
                          <a:cs typeface="宋体" panose="02010600030101010101" pitchFamily="2" charset="-122"/>
                        </a:rPr>
                        <a:t>的</a:t>
                      </a:r>
                      <a:r>
                        <a:rPr lang="en-US" sz="2000">
                          <a:latin typeface="Times New Roman" panose="02020603050405020304" pitchFamily="18" charset="0"/>
                          <a:cs typeface="Times New Roman" panose="02020603050405020304" pitchFamily="18" charset="0"/>
                        </a:rPr>
                        <a:t>能力（工程教育认证标准的第5条）</a:t>
                      </a:r>
                      <a:endParaRPr lang="en-US"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79855">
                <a:tc>
                  <a:txBody>
                    <a:bodyPr/>
                    <a:p>
                      <a:pPr algn="ctr">
                        <a:buNone/>
                      </a:pPr>
                      <a:r>
                        <a:rPr lang="en-US" sz="2800">
                          <a:solidFill>
                            <a:srgbClr val="0000FF"/>
                          </a:solidFill>
                          <a:latin typeface="Times New Roman" panose="02020603050405020304" pitchFamily="18" charset="0"/>
                          <a:cs typeface="Times New Roman" panose="02020603050405020304" pitchFamily="18" charset="0"/>
                        </a:rPr>
                        <a:t>本章特色</a:t>
                      </a:r>
                      <a:endParaRPr lang="en-US" altLang="en-US" sz="280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buNone/>
                      </a:pPr>
                      <a:r>
                        <a:rPr lang="en-US" sz="2000">
                          <a:latin typeface="Times New Roman" panose="02020603050405020304" pitchFamily="18" charset="0"/>
                          <a:cs typeface="Times New Roman" panose="02020603050405020304" pitchFamily="18" charset="0"/>
                        </a:rPr>
                        <a:t>运用具体的案例，简化复杂的电路设计，详细介绍电路的工作原理，从电路的工作原理出发，</a:t>
                      </a:r>
                      <a:r>
                        <a:rPr lang="en-US" sz="2000">
                          <a:latin typeface="宋体" panose="02010600030101010101" pitchFamily="2" charset="-122"/>
                          <a:ea typeface="宋体" panose="02010600030101010101" pitchFamily="2" charset="-122"/>
                          <a:cs typeface="宋体" panose="02010600030101010101" pitchFamily="2" charset="-122"/>
                        </a:rPr>
                        <a:t>提高</a:t>
                      </a:r>
                      <a:r>
                        <a:rPr lang="en-US" sz="2000">
                          <a:latin typeface="Times New Roman" panose="02020603050405020304" pitchFamily="18" charset="0"/>
                          <a:cs typeface="Times New Roman" panose="02020603050405020304" pitchFamily="18" charset="0"/>
                        </a:rPr>
                        <a:t>学生对复杂原理图的设计能力，使学生不但能绘制电路图</a:t>
                      </a:r>
                      <a:r>
                        <a:rPr lang="en-US" sz="2000">
                          <a:latin typeface="宋体" panose="02010600030101010101" pitchFamily="2" charset="-122"/>
                          <a:ea typeface="宋体" panose="02010600030101010101" pitchFamily="2" charset="-122"/>
                          <a:cs typeface="宋体" panose="02010600030101010101" pitchFamily="2" charset="-122"/>
                        </a:rPr>
                        <a:t>，</a:t>
                      </a:r>
                      <a:r>
                        <a:rPr lang="en-US" sz="2000">
                          <a:latin typeface="Times New Roman" panose="02020603050405020304" pitchFamily="18" charset="0"/>
                          <a:cs typeface="Times New Roman" panose="02020603050405020304" pitchFamily="18" charset="0"/>
                        </a:rPr>
                        <a:t>而且</a:t>
                      </a:r>
                      <a:r>
                        <a:rPr lang="en-US" sz="2000">
                          <a:latin typeface="宋体" panose="02010600030101010101" pitchFamily="2" charset="-122"/>
                          <a:ea typeface="宋体" panose="02010600030101010101" pitchFamily="2" charset="-122"/>
                          <a:cs typeface="宋体" panose="02010600030101010101" pitchFamily="2" charset="-122"/>
                        </a:rPr>
                        <a:t>能</a:t>
                      </a:r>
                      <a:r>
                        <a:rPr lang="en-US" sz="2000">
                          <a:latin typeface="Times New Roman" panose="02020603050405020304" pitchFamily="18" charset="0"/>
                          <a:cs typeface="Times New Roman" panose="02020603050405020304" pitchFamily="18" charset="0"/>
                        </a:rPr>
                        <a:t>理解电路的工作原理；完成</a:t>
                      </a:r>
                      <a:r>
                        <a:rPr lang="en-US" sz="2000">
                          <a:latin typeface="宋体" panose="02010600030101010101" pitchFamily="2" charset="-122"/>
                          <a:ea typeface="宋体" panose="02010600030101010101" pitchFamily="2" charset="-122"/>
                          <a:cs typeface="宋体" panose="02010600030101010101" pitchFamily="2" charset="-122"/>
                        </a:rPr>
                        <a:t>单片机综合实验</a:t>
                      </a:r>
                      <a:r>
                        <a:rPr lang="en-US" sz="2000">
                          <a:latin typeface="Times New Roman" panose="02020603050405020304" pitchFamily="18" charset="0"/>
                          <a:cs typeface="Times New Roman" panose="02020603050405020304" pitchFamily="18" charset="0"/>
                        </a:rPr>
                        <a:t>电路</a:t>
                      </a:r>
                      <a:r>
                        <a:rPr lang="en-US" sz="2000">
                          <a:latin typeface="宋体" panose="02010600030101010101" pitchFamily="2" charset="-122"/>
                          <a:ea typeface="宋体" panose="02010600030101010101" pitchFamily="2" charset="-122"/>
                          <a:cs typeface="宋体" panose="02010600030101010101" pitchFamily="2" charset="-122"/>
                        </a:rPr>
                        <a:t>板</a:t>
                      </a:r>
                      <a:r>
                        <a:rPr lang="en-US" sz="2000">
                          <a:latin typeface="Times New Roman" panose="02020603050405020304" pitchFamily="18" charset="0"/>
                          <a:cs typeface="Times New Roman" panose="02020603050405020304" pitchFamily="18" charset="0"/>
                        </a:rPr>
                        <a:t>的设计</a:t>
                      </a:r>
                      <a:r>
                        <a:rPr lang="en-US" sz="2000">
                          <a:latin typeface="宋体" panose="02010600030101010101" pitchFamily="2" charset="-122"/>
                          <a:ea typeface="宋体" panose="02010600030101010101" pitchFamily="2" charset="-122"/>
                          <a:cs typeface="宋体" panose="02010600030101010101" pitchFamily="2" charset="-122"/>
                        </a:rPr>
                        <a:t>，可</a:t>
                      </a:r>
                      <a:r>
                        <a:rPr lang="en-US" sz="2000">
                          <a:latin typeface="Times New Roman" panose="02020603050405020304" pitchFamily="18" charset="0"/>
                          <a:cs typeface="Times New Roman" panose="02020603050405020304" pitchFamily="18" charset="0"/>
                        </a:rPr>
                        <a:t>提高学生</a:t>
                      </a:r>
                      <a:r>
                        <a:rPr lang="en-US" sz="2000">
                          <a:latin typeface="宋体" panose="02010600030101010101" pitchFamily="2" charset="-122"/>
                          <a:ea typeface="宋体" panose="02010600030101010101" pitchFamily="2" charset="-122"/>
                          <a:cs typeface="宋体" panose="02010600030101010101" pitchFamily="2" charset="-122"/>
                        </a:rPr>
                        <a:t>的</a:t>
                      </a:r>
                      <a:r>
                        <a:rPr lang="en-US" sz="2000">
                          <a:latin typeface="Times New Roman" panose="02020603050405020304" pitchFamily="18" charset="0"/>
                          <a:cs typeface="Times New Roman" panose="02020603050405020304" pitchFamily="18" charset="0"/>
                        </a:rPr>
                        <a:t>电路</a:t>
                      </a:r>
                      <a:r>
                        <a:rPr lang="en-US" sz="2000">
                          <a:latin typeface="宋体" panose="02010600030101010101" pitchFamily="2" charset="-122"/>
                          <a:ea typeface="宋体" panose="02010600030101010101" pitchFamily="2" charset="-122"/>
                          <a:cs typeface="宋体" panose="02010600030101010101" pitchFamily="2" charset="-122"/>
                        </a:rPr>
                        <a:t>分析能力、电路设计</a:t>
                      </a:r>
                      <a:r>
                        <a:rPr lang="en-US" sz="2000">
                          <a:latin typeface="Times New Roman" panose="02020603050405020304" pitchFamily="18" charset="0"/>
                          <a:cs typeface="Times New Roman" panose="02020603050405020304" pitchFamily="18" charset="0"/>
                        </a:rPr>
                        <a:t>能力</a:t>
                      </a:r>
                      <a:r>
                        <a:rPr lang="en-US" sz="2000">
                          <a:latin typeface="宋体" panose="02010600030101010101" pitchFamily="2" charset="-122"/>
                          <a:ea typeface="宋体" panose="02010600030101010101" pitchFamily="2" charset="-122"/>
                          <a:cs typeface="宋体" panose="02010600030101010101" pitchFamily="2" charset="-122"/>
                        </a:rPr>
                        <a:t>、</a:t>
                      </a:r>
                      <a:r>
                        <a:rPr lang="en-US" sz="2000">
                          <a:latin typeface="Times New Roman" panose="02020603050405020304" pitchFamily="18" charset="0"/>
                          <a:cs typeface="Times New Roman" panose="02020603050405020304" pitchFamily="18" charset="0"/>
                        </a:rPr>
                        <a:t>元器件的识别能力</a:t>
                      </a:r>
                      <a:r>
                        <a:rPr lang="en-US" sz="2000">
                          <a:latin typeface="宋体" panose="02010600030101010101" pitchFamily="2" charset="-122"/>
                          <a:ea typeface="宋体" panose="02010600030101010101" pitchFamily="2" charset="-122"/>
                          <a:cs typeface="宋体" panose="02010600030101010101" pitchFamily="2" charset="-122"/>
                        </a:rPr>
                        <a:t>及软件操作能力</a:t>
                      </a:r>
                      <a:endParaRPr lang="en-US" altLang="en-US" sz="200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755650" y="0"/>
            <a:ext cx="7772400"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sz="3600" b="1" dirty="0">
                <a:latin typeface="宋体" panose="02010600030101010101" pitchFamily="2" charset="-122"/>
                <a:ea typeface="宋体" panose="02010600030101010101" pitchFamily="2" charset="-122"/>
                <a:cs typeface="宋体" panose="02010600030101010101" pitchFamily="2" charset="-122"/>
                <a:sym typeface="+mn-ea"/>
              </a:rPr>
              <a:t>7.9  双面PCB设计</a:t>
            </a:r>
            <a:endParaRPr sz="3600" b="1" dirty="0">
              <a:latin typeface="宋体" panose="02010600030101010101" pitchFamily="2" charset="-122"/>
              <a:ea typeface="宋体" panose="02010600030101010101" pitchFamily="2" charset="-122"/>
              <a:cs typeface="宋体" panose="02010600030101010101" pitchFamily="2" charset="-122"/>
              <a:sym typeface="+mn-ea"/>
            </a:endParaRPr>
          </a:p>
        </p:txBody>
      </p:sp>
      <p:pic>
        <p:nvPicPr>
          <p:cNvPr id="3" name="图片 2"/>
          <p:cNvPicPr>
            <a:picLocks noChangeAspect="1"/>
          </p:cNvPicPr>
          <p:nvPr>
            <p:custDataLst>
              <p:tags r:id="rId2"/>
            </p:custDataLst>
          </p:nvPr>
        </p:nvPicPr>
        <p:blipFill>
          <a:blip r:embed="rId3"/>
          <a:stretch>
            <a:fillRect/>
          </a:stretch>
        </p:blipFill>
        <p:spPr>
          <a:xfrm>
            <a:off x="-6350" y="1323340"/>
            <a:ext cx="9097010" cy="41840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149505"/>
          <p:cNvSpPr>
            <a:spLocks noGrp="1"/>
          </p:cNvSpPr>
          <p:nvPr>
            <p:ph type="title"/>
          </p:nvPr>
        </p:nvSpPr>
        <p:spPr>
          <a:xfrm>
            <a:off x="175260" y="0"/>
            <a:ext cx="8568690" cy="998855"/>
          </a:xfrm>
        </p:spPr>
        <p:txBody>
          <a:bodyPr anchor="ctr" anchorCtr="0"/>
          <a:p>
            <a:r>
              <a:rPr sz="3200" dirty="0"/>
              <a:t>7.10  单片机综合实验电路板项目设计能力形成观察点分析</a:t>
            </a:r>
            <a:endParaRPr sz="3200" dirty="0"/>
          </a:p>
        </p:txBody>
      </p:sp>
      <p:sp>
        <p:nvSpPr>
          <p:cNvPr id="3" name="文本框 2"/>
          <p:cNvSpPr txBox="1"/>
          <p:nvPr/>
        </p:nvSpPr>
        <p:spPr>
          <a:xfrm>
            <a:off x="611505" y="998855"/>
            <a:ext cx="8417560" cy="5077460"/>
          </a:xfrm>
          <a:prstGeom prst="rect">
            <a:avLst/>
          </a:prstGeom>
          <a:noFill/>
          <a:ln w="9525">
            <a:noFill/>
          </a:ln>
        </p:spPr>
        <p:txBody>
          <a:bodyPr wrap="square">
            <a:spAutoFit/>
          </a:bodyPr>
          <a:p>
            <a:pPr indent="269875" algn="just"/>
            <a:r>
              <a:rPr sz="1800"/>
              <a:t>根据项目设计目标，要求学生能运用模块设计方法完成复杂电路的原理图设计；能完成复杂电路的双面PCB图设计；熟悉常用的电子元器件的原理图符号和封装图，熟悉常见的排针、排母、USB、低压电源、RS232、PS/2及ISP接口，能查找或绘制标准库没有的元器件符号和封装图。根据工程教育认证的要求，需对学生的能力进行合理性评价，因此在项目实施过程中设计了以下观察点。</a:t>
            </a:r>
            <a:endParaRPr sz="1800"/>
          </a:p>
          <a:p>
            <a:pPr indent="269875" algn="just"/>
            <a:r>
              <a:rPr sz="1800"/>
              <a:t>1．检查单片机综合实验电路板原理图的完整性及电气特性，是否存在电气连接、遗漏元器件、网络连接等问题，对其原理图的设计能力进行合理性评价。</a:t>
            </a:r>
            <a:endParaRPr sz="1800"/>
          </a:p>
          <a:p>
            <a:pPr indent="269875" algn="just"/>
            <a:r>
              <a:rPr sz="1800"/>
              <a:t>2．检查原理图中比较特殊的USB、PS/2、LCD1602、DC电源插座、电源开关、继电器及各种连接器的原理图符号，对其原理图符号的设计及元器件的识别能力进行合理性评价。</a:t>
            </a:r>
            <a:endParaRPr sz="1800"/>
          </a:p>
          <a:p>
            <a:pPr indent="269875" algn="just"/>
            <a:r>
              <a:rPr sz="1800"/>
              <a:t>3．检查PCB设计中的USB、PS/2、LCD1602、DC电源插座、电源开关、继电器及各种连接器的封装及在PCB图中的位置，对其封装设计能力及元器件布局能力进行合理性评价。</a:t>
            </a:r>
            <a:endParaRPr sz="1800"/>
          </a:p>
          <a:p>
            <a:pPr indent="269875" algn="just"/>
            <a:r>
              <a:rPr sz="1800"/>
              <a:t>4．检查PCB图的完整性及电气特性，是否存在短路、开路、封装错误、布局错误等问题，对其PCB图的设计能力进行合理性评价。</a:t>
            </a:r>
            <a:endParaRPr sz="1800"/>
          </a:p>
          <a:p>
            <a:pPr indent="269875" algn="just"/>
            <a:r>
              <a:rPr sz="1800"/>
              <a:t>5．询问学生能否利用设计的单片机综合实验电路板的原理图，结合前期的仿真技术和单片机知识，开展基于单片机控制的跑马灯、数码管动态显示及温度检测等实验，观察学生是否具有综合能力和创新能力。</a:t>
            </a:r>
            <a:endParaRPr sz="18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本章小结</a:t>
            </a:r>
            <a:endParaRPr lang="zh-CN" altLang="en-US"/>
          </a:p>
        </p:txBody>
      </p:sp>
      <p:sp>
        <p:nvSpPr>
          <p:cNvPr id="3" name="内容占位符 2"/>
          <p:cNvSpPr>
            <a:spLocks noGrp="1"/>
          </p:cNvSpPr>
          <p:nvPr>
            <p:ph idx="1"/>
          </p:nvPr>
        </p:nvSpPr>
        <p:spPr>
          <a:xfrm>
            <a:off x="606425" y="1196340"/>
            <a:ext cx="8312150" cy="4114800"/>
          </a:xfrm>
        </p:spPr>
        <p:txBody>
          <a:bodyPr/>
          <a:p>
            <a:pPr marL="0" indent="0" algn="just">
              <a:buNone/>
            </a:pPr>
            <a:r>
              <a:rPr lang="en-US" altLang="zh-CN" sz="2800"/>
              <a:t>       </a:t>
            </a:r>
            <a:r>
              <a:rPr lang="zh-CN" altLang="en-US" sz="2800"/>
              <a:t>本章按照工程教育认证的要求，完成了一块相对比较复杂的单片机综合实验电路板的原理图及PCB图的设计，涉及原理图元器件、PCB封装、原理图及PCB图设计，设计工作量较大。对于刚接触电路设计的学生来说难度大，学生最大的难点是对元器件不熟悉，不知道元器件的形状、功能、封装，找不到元器件的设计库，为了完成该项目的设计，学生除应利用课堂时间外，还需利用大量的课外时间查阅各种元器件的资料。经过多次的教学实践，本项目的设计能提高学生的电路设计能力、元器件的识别能力、查找专业资料的能力及单片机电路的设计能力。</a:t>
            </a:r>
            <a:endParaRPr lang="zh-CN" altLang="en-US" sz="2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标题 133121"/>
          <p:cNvSpPr>
            <a:spLocks noGrp="1"/>
          </p:cNvSpPr>
          <p:nvPr>
            <p:ph type="ctrTitle"/>
          </p:nvPr>
        </p:nvSpPr>
        <p:spPr/>
        <p:txBody>
          <a:bodyPr anchor="ctr" anchorCtr="0"/>
          <a:p>
            <a:pPr algn="ctr" defTabSz="914400">
              <a:buSzTx/>
              <a:buFontTx/>
              <a:buNone/>
            </a:pPr>
            <a:r>
              <a:rPr lang="en-US" altLang="zh-CN" sz="8000" b="1" kern="1200" baseline="0">
                <a:solidFill>
                  <a:srgbClr val="800000"/>
                </a:solidFill>
                <a:latin typeface="+mj-lt"/>
                <a:ea typeface="华文琥珀" charset="-122"/>
                <a:cs typeface="+mj-cs"/>
              </a:rPr>
              <a:t>END</a:t>
            </a:r>
            <a:endParaRPr lang="en-US" altLang="zh-CN" sz="8000" b="1" kern="1200" baseline="0">
              <a:solidFill>
                <a:srgbClr val="800000"/>
              </a:solidFill>
              <a:latin typeface="+mj-lt"/>
              <a:ea typeface="华文琥珀" charset="-122"/>
              <a:cs typeface="+mj-cs"/>
            </a:endParaRPr>
          </a:p>
        </p:txBody>
      </p:sp>
      <p:sp>
        <p:nvSpPr>
          <p:cNvPr id="133123" name="副标题 133122"/>
          <p:cNvSpPr>
            <a:spLocks noGrp="1"/>
          </p:cNvSpPr>
          <p:nvPr>
            <p:ph type="subTitle" idx="1"/>
          </p:nvPr>
        </p:nvSpPr>
        <p:spPr/>
        <p:txBody>
          <a:bodyPr anchor="t" anchorCtr="0"/>
          <a:p>
            <a:pPr defTabSz="914400">
              <a:buSzTx/>
              <a:buFontTx/>
              <a:buNone/>
            </a:pPr>
            <a:r>
              <a:rPr lang="zh-CN" altLang="en-US" sz="6000" kern="1200" baseline="0" dirty="0">
                <a:solidFill>
                  <a:schemeClr val="bg2"/>
                </a:solidFill>
                <a:latin typeface="+mn-lt"/>
                <a:ea typeface="华文行楷" pitchFamily="2" charset="-122"/>
                <a:cs typeface="+mn-cs"/>
              </a:rPr>
              <a:t>谢谢！</a:t>
            </a:r>
            <a:endParaRPr lang="zh-CN" altLang="en-US" sz="6000" kern="1200" baseline="0" dirty="0">
              <a:solidFill>
                <a:schemeClr val="bg2"/>
              </a:solidFill>
              <a:latin typeface="+mn-lt"/>
              <a:ea typeface="华文行楷"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iterate type="lt">
                                    <p:tmPct val="100000"/>
                                  </p:iterate>
                                  <p:childTnLst>
                                    <p:set>
                                      <p:cBhvr>
                                        <p:cTn id="6" dur="1" fill="hold">
                                          <p:stCondLst>
                                            <p:cond delay="0"/>
                                          </p:stCondLst>
                                        </p:cTn>
                                        <p:tgtEl>
                                          <p:spTgt spid="133123">
                                            <p:txEl>
                                              <p:charRg st="0" end="4"/>
                                            </p:txEl>
                                          </p:spTgt>
                                        </p:tgtEl>
                                        <p:attrNameLst>
                                          <p:attrName>style.visibility</p:attrName>
                                        </p:attrNameLst>
                                      </p:cBhvr>
                                      <p:to>
                                        <p:strVal val="visible"/>
                                      </p:to>
                                    </p:set>
                                    <p:anim calcmode="lin" valueType="num">
                                      <p:cBhvr additive="base">
                                        <p:cTn id="7" dur="75" fill="hold"/>
                                        <p:tgtEl>
                                          <p:spTgt spid="133123">
                                            <p:txEl>
                                              <p:charRg st="0" end="4"/>
                                            </p:txEl>
                                          </p:spTgt>
                                        </p:tgtEl>
                                        <p:attrNameLst>
                                          <p:attrName>ppt_x</p:attrName>
                                        </p:attrNameLst>
                                      </p:cBhvr>
                                      <p:tavLst>
                                        <p:tav tm="0">
                                          <p:val>
                                            <p:strVal val="1+#ppt_w/2"/>
                                          </p:val>
                                        </p:tav>
                                        <p:tav tm="100000">
                                          <p:val>
                                            <p:strVal val="#ppt_x"/>
                                          </p:val>
                                        </p:tav>
                                      </p:tavLst>
                                    </p:anim>
                                    <p:anim calcmode="lin" valueType="num">
                                      <p:cBhvr additive="base">
                                        <p:cTn id="8" dur="75" fill="hold"/>
                                        <p:tgtEl>
                                          <p:spTgt spid="133123">
                                            <p:txEl>
                                              <p:charRg st="0" end="4"/>
                                            </p:txEl>
                                          </p:spTgt>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55650" y="1052830"/>
            <a:ext cx="8099425" cy="4523105"/>
          </a:xfrm>
          <a:prstGeom prst="rect">
            <a:avLst/>
          </a:prstGeom>
          <a:noFill/>
          <a:ln w="9525">
            <a:noFill/>
          </a:ln>
        </p:spPr>
        <p:txBody>
          <a:bodyPr wrap="square">
            <a:spAutoFit/>
          </a:bodyPr>
          <a:p>
            <a:pPr indent="269875" algn="just"/>
            <a:r>
              <a:t>（1）多种电源电路，能保证整个电路板的正常工作。</a:t>
            </a:r>
          </a:p>
          <a:p>
            <a:pPr indent="269875" algn="just"/>
            <a:r>
              <a:t>（2）可匹配多种不同型号的单片机。</a:t>
            </a:r>
          </a:p>
          <a:p>
            <a:pPr indent="269875" algn="just"/>
            <a:r>
              <a:t>（3）包含USB接口、PS/2键盘接口、RS232串行接口、ISP接口、DC电源接口及各种排针和排母接口。</a:t>
            </a:r>
          </a:p>
          <a:p>
            <a:pPr indent="269875" algn="just"/>
            <a:r>
              <a:t>（4）能扩展4相电机控制、直流电机控制、温度传感器控制、单色点阵控制、LCD1602和LCD12864控制。</a:t>
            </a:r>
          </a:p>
          <a:p>
            <a:pPr indent="269875" algn="just"/>
            <a:r>
              <a:t>（5）包含多个不同颜色的LED、继电器控制、红外线发射与接收、蜂鸣器、压敏电阻和光敏电阻检测、独立或矩阵键盘、4路A/D转换及1路D/A转换、串行通信、DS1302实时时钟、数码管动态显示、EPROM24C02数据存储等控制电路。</a:t>
            </a:r>
          </a:p>
          <a:p>
            <a:pPr indent="269875" algn="just"/>
            <a:r>
              <a:t>（6）能与上位机连接，可实现在线编程。</a:t>
            </a:r>
          </a:p>
        </p:txBody>
      </p:sp>
      <p:sp>
        <p:nvSpPr>
          <p:cNvPr id="6145" name="标题 147457"/>
          <p:cNvSpPr>
            <a:spLocks noGrp="1"/>
          </p:cNvSpPr>
          <p:nvPr>
            <p:custDataLst>
              <p:tags r:id="rId1"/>
            </p:custDataLst>
          </p:nvPr>
        </p:nvSpPr>
        <p:spPr>
          <a:xfrm>
            <a:off x="143510" y="0"/>
            <a:ext cx="899604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7.1  单片机综合实验电路板的主要技术指标</a:t>
            </a:r>
            <a:endParaRPr lang="zh-CN" altLang="en-US" sz="3600" b="1" dirty="0">
              <a:ea typeface="黑体" panose="0201060906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143510" y="0"/>
            <a:ext cx="899604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7.1  单片机综合实验电路板的主要技术指标</a:t>
            </a:r>
            <a:endParaRPr lang="zh-CN" altLang="en-US" sz="3600" b="1" dirty="0">
              <a:ea typeface="黑体" panose="02010609060101010101" pitchFamily="2" charset="-122"/>
            </a:endParaRPr>
          </a:p>
        </p:txBody>
      </p:sp>
      <p:pic>
        <p:nvPicPr>
          <p:cNvPr id="-2147482623" name="图片 32"/>
          <p:cNvPicPr>
            <a:picLocks noChangeAspect="1"/>
          </p:cNvPicPr>
          <p:nvPr>
            <p:custDataLst>
              <p:tags r:id="rId2"/>
            </p:custDataLst>
          </p:nvPr>
        </p:nvPicPr>
        <p:blipFill>
          <a:blip r:embed="rId3"/>
          <a:stretch>
            <a:fillRect/>
          </a:stretch>
        </p:blipFill>
        <p:spPr>
          <a:xfrm>
            <a:off x="467360" y="937895"/>
            <a:ext cx="7828915" cy="585152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 name="文本框 101"/>
          <p:cNvSpPr txBox="1"/>
          <p:nvPr/>
        </p:nvSpPr>
        <p:spPr>
          <a:xfrm>
            <a:off x="755650" y="1124585"/>
            <a:ext cx="7959725" cy="460375"/>
          </a:xfrm>
          <a:prstGeom prst="rect">
            <a:avLst/>
          </a:prstGeom>
          <a:noFill/>
          <a:ln w="9525">
            <a:noFill/>
          </a:ln>
        </p:spPr>
        <p:txBody>
          <a:bodyPr wrap="square">
            <a:spAutoFit/>
          </a:bodyPr>
          <a:p>
            <a:pPr indent="269875" algn="just"/>
            <a:r>
              <a:rPr lang="zh-CN">
                <a:latin typeface="宋体" panose="02010600030101010101" pitchFamily="2" charset="-122"/>
              </a:rPr>
              <a:t>一、电源模块原理图</a:t>
            </a:r>
            <a:endParaRPr lang="zh-CN">
              <a:latin typeface="宋体" panose="02010600030101010101" pitchFamily="2" charset="-122"/>
            </a:endParaRPr>
          </a:p>
        </p:txBody>
      </p:sp>
      <p:sp>
        <p:nvSpPr>
          <p:cNvPr id="6145" name="标题 147457"/>
          <p:cNvSpPr>
            <a:spLocks noGrp="1"/>
          </p:cNvSpPr>
          <p:nvPr>
            <p:custDataLst>
              <p:tags r:id="rId1"/>
            </p:custDataLst>
          </p:nvPr>
        </p:nvSpPr>
        <p:spPr>
          <a:xfrm>
            <a:off x="755650" y="0"/>
            <a:ext cx="7772400"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7.2  电源模块电路设计</a:t>
            </a:r>
            <a:endParaRPr lang="zh-CN" altLang="en-US" sz="3600" b="1" dirty="0">
              <a:ea typeface="黑体" panose="02010609060101010101" pitchFamily="2" charset="-122"/>
            </a:endParaRPr>
          </a:p>
        </p:txBody>
      </p:sp>
      <p:sp>
        <p:nvSpPr>
          <p:cNvPr id="100" name="文本框 99"/>
          <p:cNvSpPr txBox="1"/>
          <p:nvPr/>
        </p:nvSpPr>
        <p:spPr>
          <a:xfrm>
            <a:off x="2123440" y="6236970"/>
            <a:ext cx="5080000" cy="368300"/>
          </a:xfrm>
          <a:prstGeom prst="rect">
            <a:avLst/>
          </a:prstGeom>
          <a:noFill/>
          <a:ln w="9525">
            <a:noFill/>
          </a:ln>
        </p:spPr>
        <p:txBody>
          <a:bodyPr>
            <a:spAutoFit/>
          </a:bodyPr>
          <a:p>
            <a:pPr algn="ctr"/>
            <a:r>
              <a:rPr sz="1800"/>
              <a:t>图7-2 单片机综合实验电路板的电源模块原理图</a:t>
            </a:r>
            <a:endParaRPr sz="1800"/>
          </a:p>
        </p:txBody>
      </p:sp>
      <p:pic>
        <p:nvPicPr>
          <p:cNvPr id="-2147482622" name="图片 31"/>
          <p:cNvPicPr>
            <a:picLocks noChangeAspect="1"/>
          </p:cNvPicPr>
          <p:nvPr>
            <p:custDataLst>
              <p:tags r:id="rId2"/>
            </p:custDataLst>
          </p:nvPr>
        </p:nvPicPr>
        <p:blipFill>
          <a:blip r:embed="rId3"/>
          <a:stretch>
            <a:fillRect/>
          </a:stretch>
        </p:blipFill>
        <p:spPr>
          <a:xfrm>
            <a:off x="1111250" y="1556385"/>
            <a:ext cx="7060565" cy="449072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 name="文本框 101"/>
          <p:cNvSpPr txBox="1"/>
          <p:nvPr/>
        </p:nvSpPr>
        <p:spPr>
          <a:xfrm>
            <a:off x="683260" y="1052830"/>
            <a:ext cx="7959725" cy="368300"/>
          </a:xfrm>
          <a:prstGeom prst="rect">
            <a:avLst/>
          </a:prstGeom>
          <a:noFill/>
          <a:ln w="9525">
            <a:noFill/>
          </a:ln>
        </p:spPr>
        <p:txBody>
          <a:bodyPr wrap="square">
            <a:spAutoFit/>
          </a:bodyPr>
          <a:p>
            <a:pPr indent="269875" algn="just"/>
            <a:r>
              <a:rPr lang="zh-CN" sz="1800">
                <a:latin typeface="宋体" panose="02010600030101010101" pitchFamily="2" charset="-122"/>
              </a:rPr>
              <a:t>表7-1单片机综合实验电路板的电源模块原理图元件标号及封装对应列表</a:t>
            </a:r>
            <a:endParaRPr lang="zh-CN" sz="1800">
              <a:latin typeface="宋体" panose="02010600030101010101" pitchFamily="2" charset="-122"/>
            </a:endParaRPr>
          </a:p>
        </p:txBody>
      </p:sp>
      <p:sp>
        <p:nvSpPr>
          <p:cNvPr id="6145" name="标题 147457"/>
          <p:cNvSpPr>
            <a:spLocks noGrp="1"/>
          </p:cNvSpPr>
          <p:nvPr>
            <p:custDataLst>
              <p:tags r:id="rId1"/>
            </p:custDataLst>
          </p:nvPr>
        </p:nvSpPr>
        <p:spPr>
          <a:xfrm>
            <a:off x="755650" y="0"/>
            <a:ext cx="7772400"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7.2  电源模块电路设计</a:t>
            </a:r>
            <a:endParaRPr lang="zh-CN" altLang="en-US" sz="3600" b="1" dirty="0">
              <a:ea typeface="黑体" panose="02010609060101010101" pitchFamily="2" charset="-122"/>
            </a:endParaRPr>
          </a:p>
        </p:txBody>
      </p:sp>
      <p:pic>
        <p:nvPicPr>
          <p:cNvPr id="3" name="图片 2"/>
          <p:cNvPicPr>
            <a:picLocks noChangeAspect="1"/>
          </p:cNvPicPr>
          <p:nvPr>
            <p:custDataLst>
              <p:tags r:id="rId2"/>
            </p:custDataLst>
          </p:nvPr>
        </p:nvPicPr>
        <p:blipFill>
          <a:blip r:embed="rId3"/>
          <a:stretch>
            <a:fillRect/>
          </a:stretch>
        </p:blipFill>
        <p:spPr>
          <a:xfrm>
            <a:off x="755650" y="1440815"/>
            <a:ext cx="8160385" cy="46716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ph type="title"/>
          </p:nvPr>
        </p:nvSpPr>
        <p:spPr>
          <a:xfrm>
            <a:off x="541020" y="0"/>
            <a:ext cx="8170545" cy="998855"/>
          </a:xfrm>
        </p:spPr>
        <p:txBody>
          <a:bodyPr anchor="ctr" anchorCtr="0"/>
          <a:p>
            <a:r>
              <a:rPr sz="3200" b="1" dirty="0">
                <a:latin typeface="宋体" panose="02010600030101010101" pitchFamily="2" charset="-122"/>
                <a:ea typeface="宋体" panose="02010600030101010101" pitchFamily="2" charset="-122"/>
                <a:cs typeface="宋体" panose="02010600030101010101" pitchFamily="2" charset="-122"/>
              </a:rPr>
              <a:t>7.3  单片机最小系统模块电路设计</a:t>
            </a:r>
            <a:endParaRPr sz="3200" b="1" dirty="0">
              <a:latin typeface="宋体" panose="02010600030101010101" pitchFamily="2" charset="-122"/>
              <a:ea typeface="宋体" panose="02010600030101010101" pitchFamily="2" charset="-122"/>
              <a:cs typeface="宋体" panose="02010600030101010101" pitchFamily="2" charset="-122"/>
            </a:endParaRPr>
          </a:p>
        </p:txBody>
      </p:sp>
      <p:pic>
        <p:nvPicPr>
          <p:cNvPr id="-2147482586" name="图片 -2147482587"/>
          <p:cNvPicPr>
            <a:picLocks noChangeAspect="1"/>
          </p:cNvPicPr>
          <p:nvPr>
            <p:custDataLst>
              <p:tags r:id="rId1"/>
            </p:custDataLst>
          </p:nvPr>
        </p:nvPicPr>
        <p:blipFill>
          <a:blip r:embed="rId2"/>
          <a:stretch>
            <a:fillRect/>
          </a:stretch>
        </p:blipFill>
        <p:spPr>
          <a:xfrm>
            <a:off x="452120" y="1196975"/>
            <a:ext cx="8472805" cy="3477260"/>
          </a:xfrm>
          <a:prstGeom prst="rect">
            <a:avLst/>
          </a:prstGeom>
          <a:noFill/>
          <a:ln w="9525">
            <a:noFill/>
          </a:ln>
        </p:spPr>
      </p:pic>
      <p:sp>
        <p:nvSpPr>
          <p:cNvPr id="100" name="文本框 99"/>
          <p:cNvSpPr txBox="1"/>
          <p:nvPr/>
        </p:nvSpPr>
        <p:spPr>
          <a:xfrm>
            <a:off x="1547495" y="4653280"/>
            <a:ext cx="6337300" cy="668020"/>
          </a:xfrm>
          <a:prstGeom prst="rect">
            <a:avLst/>
          </a:prstGeom>
          <a:noFill/>
          <a:ln w="9525">
            <a:noFill/>
          </a:ln>
        </p:spPr>
        <p:txBody>
          <a:bodyPr>
            <a:noAutofit/>
          </a:bodyPr>
          <a:p>
            <a:pPr algn="ctr"/>
            <a:r>
              <a:rPr lang="zh-CN" sz="1800">
                <a:latin typeface="Times New Roman" panose="02020603050405020304" pitchFamily="18" charset="0"/>
                <a:ea typeface="宋体" panose="02010600030101010101" pitchFamily="2" charset="-122"/>
              </a:rPr>
              <a:t>图</a:t>
            </a:r>
            <a:r>
              <a:rPr lang="en-US" sz="1800">
                <a:latin typeface="Times New Roman" panose="02020603050405020304" pitchFamily="18" charset="0"/>
              </a:rPr>
              <a:t>7-3</a:t>
            </a:r>
            <a:r>
              <a:rPr lang="zh-CN" sz="1800">
                <a:ea typeface="宋体" panose="02010600030101010101" pitchFamily="2" charset="-122"/>
              </a:rPr>
              <a:t>单片机综合实验电路板的单片机最小系统模块原理图</a:t>
            </a:r>
            <a:endParaRPr lang="zh-CN" altLang="en-US" sz="1800">
              <a:ea typeface="宋体" panose="02010600030101010101"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 name="文本框 101"/>
          <p:cNvSpPr txBox="1"/>
          <p:nvPr/>
        </p:nvSpPr>
        <p:spPr>
          <a:xfrm>
            <a:off x="169545" y="980440"/>
            <a:ext cx="8823325" cy="337185"/>
          </a:xfrm>
          <a:prstGeom prst="rect">
            <a:avLst/>
          </a:prstGeom>
          <a:noFill/>
          <a:ln w="9525">
            <a:noFill/>
          </a:ln>
        </p:spPr>
        <p:txBody>
          <a:bodyPr wrap="square">
            <a:spAutoFit/>
          </a:bodyPr>
          <a:p>
            <a:pPr indent="269875" algn="just"/>
            <a:r>
              <a:rPr lang="zh-CN" sz="1600">
                <a:latin typeface="宋体" panose="02010600030101010101" pitchFamily="2" charset="-122"/>
              </a:rPr>
              <a:t>表7-2单片机综合实验电路板的单片机最小系统模块电路原理图元件标号及封装对应列表</a:t>
            </a:r>
            <a:endParaRPr lang="zh-CN" sz="1600">
              <a:latin typeface="宋体" panose="02010600030101010101" pitchFamily="2" charset="-122"/>
            </a:endParaRPr>
          </a:p>
        </p:txBody>
      </p:sp>
      <p:sp>
        <p:nvSpPr>
          <p:cNvPr id="6145" name="标题 147457"/>
          <p:cNvSpPr>
            <a:spLocks noGrp="1"/>
          </p:cNvSpPr>
          <p:nvPr>
            <p:custDataLst>
              <p:tags r:id="rId1"/>
            </p:custDataLst>
          </p:nvPr>
        </p:nvSpPr>
        <p:spPr>
          <a:xfrm>
            <a:off x="755650" y="0"/>
            <a:ext cx="7772400"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sz="3600" b="1" dirty="0">
                <a:latin typeface="宋体" panose="02010600030101010101" pitchFamily="2" charset="-122"/>
                <a:ea typeface="宋体" panose="02010600030101010101" pitchFamily="2" charset="-122"/>
                <a:cs typeface="宋体" panose="02010600030101010101" pitchFamily="2" charset="-122"/>
                <a:sym typeface="+mn-ea"/>
              </a:rPr>
              <a:t>7.3  单片机最小系统模块电路设计</a:t>
            </a:r>
            <a:endParaRPr lang="zh-CN" altLang="en-US" sz="3600" b="1" dirty="0">
              <a:ea typeface="黑体" panose="02010609060101010101" pitchFamily="2" charset="-122"/>
            </a:endParaRPr>
          </a:p>
        </p:txBody>
      </p:sp>
      <p:pic>
        <p:nvPicPr>
          <p:cNvPr id="2" name="图片 1"/>
          <p:cNvPicPr>
            <a:picLocks noChangeAspect="1"/>
          </p:cNvPicPr>
          <p:nvPr>
            <p:custDataLst>
              <p:tags r:id="rId2"/>
            </p:custDataLst>
          </p:nvPr>
        </p:nvPicPr>
        <p:blipFill>
          <a:blip r:embed="rId3"/>
          <a:stretch>
            <a:fillRect/>
          </a:stretch>
        </p:blipFill>
        <p:spPr>
          <a:xfrm>
            <a:off x="611505" y="1484630"/>
            <a:ext cx="8126730" cy="26993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ph type="title"/>
          </p:nvPr>
        </p:nvSpPr>
        <p:spPr>
          <a:xfrm>
            <a:off x="541020" y="0"/>
            <a:ext cx="8170545" cy="998855"/>
          </a:xfrm>
        </p:spPr>
        <p:txBody>
          <a:bodyPr anchor="ctr" anchorCtr="0"/>
          <a:p>
            <a:r>
              <a:rPr sz="3200" b="1" dirty="0">
                <a:latin typeface="宋体" panose="02010600030101010101" pitchFamily="2" charset="-122"/>
                <a:ea typeface="宋体" panose="02010600030101010101" pitchFamily="2" charset="-122"/>
                <a:cs typeface="宋体" panose="02010600030101010101" pitchFamily="2" charset="-122"/>
              </a:rPr>
              <a:t>7.4  通信模块电路原理图设计</a:t>
            </a:r>
            <a:endParaRPr sz="3200" b="1" dirty="0">
              <a:latin typeface="宋体" panose="02010600030101010101" pitchFamily="2" charset="-122"/>
              <a:ea typeface="宋体" panose="02010600030101010101" pitchFamily="2" charset="-122"/>
              <a:cs typeface="宋体" panose="02010600030101010101" pitchFamily="2" charset="-122"/>
            </a:endParaRPr>
          </a:p>
        </p:txBody>
      </p:sp>
      <p:sp>
        <p:nvSpPr>
          <p:cNvPr id="100" name="文本框 99"/>
          <p:cNvSpPr txBox="1"/>
          <p:nvPr/>
        </p:nvSpPr>
        <p:spPr>
          <a:xfrm>
            <a:off x="1547495" y="4653280"/>
            <a:ext cx="6337300" cy="668020"/>
          </a:xfrm>
          <a:prstGeom prst="rect">
            <a:avLst/>
          </a:prstGeom>
          <a:noFill/>
          <a:ln w="9525">
            <a:noFill/>
          </a:ln>
        </p:spPr>
        <p:txBody>
          <a:bodyPr>
            <a:noAutofit/>
          </a:bodyPr>
          <a:p>
            <a:pPr algn="ctr"/>
            <a:r>
              <a:rPr sz="1800"/>
              <a:t>图7-8 单片机综合实验电路板的通信模块电路原理图</a:t>
            </a:r>
            <a:endParaRPr sz="1800"/>
          </a:p>
        </p:txBody>
      </p:sp>
      <p:pic>
        <p:nvPicPr>
          <p:cNvPr id="-2147482530" name="图片 -2147482531"/>
          <p:cNvPicPr>
            <a:picLocks noChangeAspect="1"/>
          </p:cNvPicPr>
          <p:nvPr>
            <p:custDataLst>
              <p:tags r:id="rId1"/>
            </p:custDataLst>
          </p:nvPr>
        </p:nvPicPr>
        <p:blipFill>
          <a:blip r:embed="rId2"/>
          <a:stretch>
            <a:fillRect/>
          </a:stretch>
        </p:blipFill>
        <p:spPr>
          <a:xfrm>
            <a:off x="683260" y="1268730"/>
            <a:ext cx="8305165" cy="2635250"/>
          </a:xfrm>
          <a:prstGeom prst="rect">
            <a:avLst/>
          </a:prstGeom>
          <a:noFill/>
          <a:ln w="9525">
            <a:noFill/>
          </a:ln>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TABLE_ENDDRAG_ORIGIN_RECT" val="627*395"/>
  <p:tag name="TABLE_ENDDRAG_RECT" val="67*91*627*395"/>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commondata" val="eyJoZGlkIjoiNDk4ZDFlNmI5OTY2OTRmMzlmZjA5YmM0YTA5MDQxMmQ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6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7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2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0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8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9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4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5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6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1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6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4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4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Designs\Cactus.pot</Template>
  <TotalTime>0</TotalTime>
  <Words>2220</Words>
  <Application>WPS 演示</Application>
  <PresentationFormat>在屏幕上显示</PresentationFormat>
  <Paragraphs>112</Paragraphs>
  <Slides>23</Slides>
  <Notes>0</Notes>
  <HiddenSlides>0</HiddenSlides>
  <MMClips>0</MMClips>
  <ScaleCrop>false</ScaleCrop>
  <HeadingPairs>
    <vt:vector size="6" baseType="variant">
      <vt:variant>
        <vt:lpstr>已用的字体</vt:lpstr>
      </vt:variant>
      <vt:variant>
        <vt:i4>11</vt:i4>
      </vt:variant>
      <vt:variant>
        <vt:lpstr>主题</vt:lpstr>
      </vt:variant>
      <vt:variant>
        <vt:i4>19</vt:i4>
      </vt:variant>
      <vt:variant>
        <vt:lpstr>幻灯片标题</vt:lpstr>
      </vt:variant>
      <vt:variant>
        <vt:i4>23</vt:i4>
      </vt:variant>
    </vt:vector>
  </HeadingPairs>
  <TitlesOfParts>
    <vt:vector size="53" baseType="lpstr">
      <vt:lpstr>Arial</vt:lpstr>
      <vt:lpstr>宋体</vt:lpstr>
      <vt:lpstr>Wingdings</vt:lpstr>
      <vt:lpstr>Times New Roman</vt:lpstr>
      <vt:lpstr>Arial Narrow</vt:lpstr>
      <vt:lpstr>黑体</vt:lpstr>
      <vt:lpstr>微软雅黑</vt:lpstr>
      <vt:lpstr>Arial Unicode MS</vt:lpstr>
      <vt:lpstr>Calibri</vt:lpstr>
      <vt:lpstr>华文琥珀</vt:lpstr>
      <vt:lpstr>华文行楷</vt:lpstr>
      <vt:lpstr>Cactus</vt:lpstr>
      <vt:lpstr>11_Cactus</vt:lpstr>
      <vt:lpstr>36_Cactus</vt:lpstr>
      <vt:lpstr>44_Cactus</vt:lpstr>
      <vt:lpstr>2_Cactus</vt:lpstr>
      <vt:lpstr>1_Cactus</vt:lpstr>
      <vt:lpstr>3_Cactus</vt:lpstr>
      <vt:lpstr>5_Cactus</vt:lpstr>
      <vt:lpstr>4_Cactus</vt:lpstr>
      <vt:lpstr>6_Cactus</vt:lpstr>
      <vt:lpstr>7_Cactus</vt:lpstr>
      <vt:lpstr>12_Cactus</vt:lpstr>
      <vt:lpstr>10_Cactus</vt:lpstr>
      <vt:lpstr>8_Cactus</vt:lpstr>
      <vt:lpstr>9_Cactus</vt:lpstr>
      <vt:lpstr>13_Cactus</vt:lpstr>
      <vt:lpstr>14_Cactus</vt:lpstr>
      <vt:lpstr>15_Cactus</vt:lpstr>
      <vt:lpstr>16_Cactus</vt:lpstr>
      <vt:lpstr>第5章  8路抢答器电路设计与仿真分析</vt:lpstr>
      <vt:lpstr>内容导航</vt:lpstr>
      <vt:lpstr>PowerPoint 演示文稿</vt:lpstr>
      <vt:lpstr>PowerPoint 演示文稿</vt:lpstr>
      <vt:lpstr>PowerPoint 演示文稿</vt:lpstr>
      <vt:lpstr>PowerPoint 演示文稿</vt:lpstr>
      <vt:lpstr>5.4.2  基于Altium Designer 20的8路抢答器的原理图设计</vt:lpstr>
      <vt:lpstr>PowerPoint 演示文稿</vt:lpstr>
      <vt:lpstr>7.3  单片机最小系统模块电路设计</vt:lpstr>
      <vt:lpstr>PowerPoint 演示文稿</vt:lpstr>
      <vt:lpstr>7.4  通信模块电路原理图设计</vt:lpstr>
      <vt:lpstr>PowerPoint 演示文稿</vt:lpstr>
      <vt:lpstr>7.5  显示模块电路设计</vt:lpstr>
      <vt:lpstr>PowerPoint 演示文稿</vt:lpstr>
      <vt:lpstr>7.7  串行总线扩展电路设计</vt:lpstr>
      <vt:lpstr>7.6  按键及键盘电路设计</vt:lpstr>
      <vt:lpstr>7.7  串行总线扩展电路设计</vt:lpstr>
      <vt:lpstr>7.7  串行总线扩展电路设计</vt:lpstr>
      <vt:lpstr>PowerPoint 演示文稿</vt:lpstr>
      <vt:lpstr>PowerPoint 演示文稿</vt:lpstr>
      <vt:lpstr>5.7  8路抢答器项目设计能力形成观察点分析</vt:lpstr>
      <vt:lpstr>本章小结</vt:lpstr>
      <vt:lpstr>END</vt:lpstr>
    </vt:vector>
  </TitlesOfParts>
  <Company>Lenovo (Beijing) Limited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第2章  结构及工作原理 </dc:title>
  <dc:creator>Lenovo User</dc:creator>
  <cp:lastModifiedBy>李精华</cp:lastModifiedBy>
  <cp:revision>162</cp:revision>
  <dcterms:created xsi:type="dcterms:W3CDTF">2007-02-26T13:12:00Z</dcterms:created>
  <dcterms:modified xsi:type="dcterms:W3CDTF">2024-02-17T01:02:08Z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0A900BD7FF354B4CBBBFD92114305FAD_13</vt:lpwstr>
  </property>
</Properties>
</file>